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6858000" cx="9144000"/>
  <p:notesSz cx="6858000" cy="9296400"/>
  <p:embeddedFontLst>
    <p:embeddedFont>
      <p:font typeface="Roboto"/>
      <p:regular r:id="rId56"/>
      <p:bold r:id="rId57"/>
      <p:italic r:id="rId58"/>
      <p:boldItalic r:id="rId59"/>
    </p:embeddedFont>
    <p:embeddedFont>
      <p:font typeface="Rokkitt"/>
      <p:regular r:id="rId60"/>
      <p:bold r:id="rId61"/>
    </p:embeddedFont>
    <p:embeddedFont>
      <p:font typeface="Merriweather"/>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28E4E5D-A644-4D70-A8E9-F45FEFBDB17F}">
  <a:tblStyle styleId="{D28E4E5D-A644-4D70-A8E9-F45FEFBDB17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regular.fntdata"/><Relationship Id="rId61" Type="http://schemas.openxmlformats.org/officeDocument/2006/relationships/font" Target="fonts/Rokkitt-bold.fntdata"/><Relationship Id="rId20" Type="http://schemas.openxmlformats.org/officeDocument/2006/relationships/slide" Target="slides/slide15.xml"/><Relationship Id="rId64" Type="http://schemas.openxmlformats.org/officeDocument/2006/relationships/font" Target="fonts/Merriweather-italic.fntdata"/><Relationship Id="rId63" Type="http://schemas.openxmlformats.org/officeDocument/2006/relationships/font" Target="fonts/Merriweather-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Merriweather-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kkit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97225"/>
            <a:ext cx="4572225"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415775"/>
            <a:ext cx="5486400" cy="4183375"/>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115bd93357_0_353:notes"/>
          <p:cNvSpPr/>
          <p:nvPr>
            <p:ph idx="2" type="sldImg"/>
          </p:nvPr>
        </p:nvSpPr>
        <p:spPr>
          <a:xfrm>
            <a:off x="1092200" y="685800"/>
            <a:ext cx="4673700" cy="3505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 name="Google Shape;78;g115bd93357_0_353:notes"/>
          <p:cNvSpPr txBox="1"/>
          <p:nvPr>
            <p:ph idx="1" type="body"/>
          </p:nvPr>
        </p:nvSpPr>
        <p:spPr>
          <a:xfrm>
            <a:off x="914400" y="4419600"/>
            <a:ext cx="50292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130736729_1_128: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130736729_1_128: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46bc9fcb0_0_57: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6bc9fcb0_0_57: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2459d8d7c2_0_2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59d8d7c2_0_2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246bc9fcb0_0_4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6bc9fcb0_0_4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8: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8: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130736729_1_161: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130736729_1_161: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246bc9fcb0_0_13: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6bc9fcb0_0_13: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246bc9fcb0_0_7: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6bc9fcb0_0_7: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246bc9fcb0_0_19: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6bc9fcb0_0_19: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246bc9fcb0_0_27: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6bc9fcb0_0_27: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130736729_1_7: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86" name="Google Shape;86;g4130736729_1_7: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246bc9fcb0_0_34: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6bc9fcb0_0_34: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21:notes"/>
          <p:cNvSpPr/>
          <p:nvPr>
            <p:ph idx="2" type="sldImg"/>
          </p:nvPr>
        </p:nvSpPr>
        <p:spPr>
          <a:xfrm>
            <a:off x="11049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21:notes"/>
          <p:cNvSpPr txBox="1"/>
          <p:nvPr>
            <p:ph idx="1" type="body"/>
          </p:nvPr>
        </p:nvSpPr>
        <p:spPr>
          <a:xfrm>
            <a:off x="685800" y="4416425"/>
            <a:ext cx="5486400" cy="4183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5c8d3c28c_0_1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5c8d3c28c_0_1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130736729_1_215: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130736729_1_215: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5:notes"/>
          <p:cNvSpPr txBox="1"/>
          <p:nvPr>
            <p:ph idx="1" type="body"/>
          </p:nvPr>
        </p:nvSpPr>
        <p:spPr>
          <a:xfrm>
            <a:off x="685800" y="4415775"/>
            <a:ext cx="5486400" cy="4183375"/>
          </a:xfrm>
          <a:prstGeom prst="rect">
            <a:avLst/>
          </a:prstGeom>
          <a:noFill/>
          <a:ln>
            <a:noFill/>
          </a:ln>
        </p:spPr>
        <p:txBody>
          <a:bodyPr anchorCtr="0" anchor="ctr" bIns="91425" lIns="91425" spcFirstLastPara="1" rIns="91425" wrap="square" tIns="91425">
            <a:noAutofit/>
          </a:bodyPr>
          <a:lstStyle/>
          <a:p>
            <a:pPr indent="-298450" lvl="0" marL="457200" rtl="0">
              <a:lnSpc>
                <a:spcPct val="115000"/>
              </a:lnSpc>
              <a:spcBef>
                <a:spcPts val="0"/>
              </a:spcBef>
              <a:spcAft>
                <a:spcPts val="0"/>
              </a:spcAft>
              <a:buSzPts val="1100"/>
              <a:buFont typeface="Calibri"/>
              <a:buAutoNum type="arabicPeriod"/>
            </a:pPr>
            <a:r>
              <a:rPr lang="fr-CA" sz="1100">
                <a:latin typeface="Calibri"/>
                <a:ea typeface="Calibri"/>
                <a:cs typeface="Calibri"/>
                <a:sym typeface="Calibri"/>
              </a:rPr>
              <a:t>Sémantiquement, la </a:t>
            </a:r>
            <a:r>
              <a:rPr lang="fr-CA" sz="1100" u="sng">
                <a:latin typeface="Calibri"/>
                <a:ea typeface="Calibri"/>
                <a:cs typeface="Calibri"/>
                <a:sym typeface="Calibri"/>
              </a:rPr>
              <a:t>révolution numérique</a:t>
            </a:r>
            <a:r>
              <a:rPr lang="fr-CA" sz="1100">
                <a:latin typeface="Calibri"/>
                <a:ea typeface="Calibri"/>
                <a:cs typeface="Calibri"/>
                <a:sym typeface="Calibri"/>
              </a:rPr>
              <a:t> c'est une </a:t>
            </a:r>
            <a:r>
              <a:rPr b="1" lang="fr-CA" sz="1100">
                <a:latin typeface="Calibri"/>
                <a:ea typeface="Calibri"/>
                <a:cs typeface="Calibri"/>
                <a:sym typeface="Calibri"/>
              </a:rPr>
              <a:t>transformation fondamentale de notre économie</a:t>
            </a:r>
            <a:r>
              <a:rPr lang="fr-CA" sz="1100">
                <a:latin typeface="Calibri"/>
                <a:ea typeface="Calibri"/>
                <a:cs typeface="Calibri"/>
                <a:sym typeface="Calibri"/>
              </a:rPr>
              <a:t> (de la manière dont on créé, on transfère et on capture de la valeur)</a:t>
            </a:r>
            <a:endParaRPr sz="1100">
              <a:latin typeface="Calibri"/>
              <a:ea typeface="Calibri"/>
              <a:cs typeface="Calibri"/>
              <a:sym typeface="Calibri"/>
            </a:endParaRPr>
          </a:p>
          <a:p>
            <a:pPr indent="-298450" lvl="0" marL="457200" rtl="0">
              <a:lnSpc>
                <a:spcPct val="115000"/>
              </a:lnSpc>
              <a:spcBef>
                <a:spcPts val="0"/>
              </a:spcBef>
              <a:spcAft>
                <a:spcPts val="0"/>
              </a:spcAft>
              <a:buSzPts val="1100"/>
              <a:buFont typeface="Calibri"/>
              <a:buAutoNum type="arabicPeriod"/>
            </a:pPr>
            <a:r>
              <a:rPr lang="fr-CA" sz="1100">
                <a:latin typeface="Calibri"/>
                <a:ea typeface="Calibri"/>
                <a:cs typeface="Calibri"/>
                <a:sym typeface="Calibri"/>
              </a:rPr>
              <a:t> et c'est une transformation qui a pour </a:t>
            </a:r>
            <a:r>
              <a:rPr b="1" lang="fr-CA" sz="1100">
                <a:latin typeface="Calibri"/>
                <a:ea typeface="Calibri"/>
                <a:cs typeface="Calibri"/>
                <a:sym typeface="Calibri"/>
              </a:rPr>
              <a:t>moteur</a:t>
            </a:r>
            <a:r>
              <a:rPr lang="fr-CA" sz="1100">
                <a:latin typeface="Calibri"/>
                <a:ea typeface="Calibri"/>
                <a:cs typeface="Calibri"/>
                <a:sym typeface="Calibri"/>
              </a:rPr>
              <a:t> principal le numérique (un terme un peu abstrait que l'on utilise pour représenter les TIC et de manière générale la dématérialisation des biens et transactions)</a:t>
            </a:r>
            <a:endParaRPr sz="1100">
              <a:latin typeface="Calibri"/>
              <a:ea typeface="Calibri"/>
              <a:cs typeface="Calibri"/>
              <a:sym typeface="Calibri"/>
            </a:endParaRPr>
          </a:p>
          <a:p>
            <a:pPr indent="-298450" lvl="0" marL="457200" rtl="0">
              <a:lnSpc>
                <a:spcPct val="115000"/>
              </a:lnSpc>
              <a:spcBef>
                <a:spcPts val="0"/>
              </a:spcBef>
              <a:spcAft>
                <a:spcPts val="0"/>
              </a:spcAft>
              <a:buSzPts val="1100"/>
              <a:buFont typeface="Calibri"/>
              <a:buAutoNum type="arabicPeriod"/>
            </a:pPr>
            <a:r>
              <a:rPr lang="fr-CA" sz="1100">
                <a:latin typeface="Calibri"/>
                <a:ea typeface="Calibri"/>
                <a:cs typeface="Calibri"/>
                <a:sym typeface="Calibri"/>
              </a:rPr>
              <a:t>Et donc c'est une transfo tellement radicale que l'on tendance à lui attribuer la </a:t>
            </a:r>
            <a:r>
              <a:rPr b="1" lang="fr-CA" sz="1100">
                <a:latin typeface="Calibri"/>
                <a:ea typeface="Calibri"/>
                <a:cs typeface="Calibri"/>
                <a:sym typeface="Calibri"/>
              </a:rPr>
              <a:t>marque d'une RI</a:t>
            </a:r>
            <a:endParaRPr b="1" sz="1100">
              <a:latin typeface="Calibri"/>
              <a:ea typeface="Calibri"/>
              <a:cs typeface="Calibri"/>
              <a:sym typeface="Calibri"/>
            </a:endParaRPr>
          </a:p>
          <a:p>
            <a:pPr indent="0" lvl="0" marL="0">
              <a:spcBef>
                <a:spcPts val="0"/>
              </a:spcBef>
              <a:spcAft>
                <a:spcPts val="0"/>
              </a:spcAft>
              <a:buNone/>
            </a:pPr>
            <a:r>
              <a:t/>
            </a:r>
            <a:endParaRPr/>
          </a:p>
        </p:txBody>
      </p:sp>
      <p:sp>
        <p:nvSpPr>
          <p:cNvPr id="267" name="Google Shape;267;p25:notes"/>
          <p:cNvSpPr/>
          <p:nvPr>
            <p:ph idx="2" type="sldImg"/>
          </p:nvPr>
        </p:nvSpPr>
        <p:spPr>
          <a:xfrm>
            <a:off x="1143225" y="697225"/>
            <a:ext cx="45722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246bc9fcb0_0_9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46bc9fcb0_0_9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246bc9fcb0_0_84: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6bc9fcb0_0_84: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246bc9fcb0_0_100: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6bc9fcb0_0_100: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246bc9fcb0_0_67: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6bc9fcb0_0_67: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8:notes"/>
          <p:cNvSpPr txBox="1"/>
          <p:nvPr>
            <p:ph idx="1" type="body"/>
          </p:nvPr>
        </p:nvSpPr>
        <p:spPr>
          <a:xfrm>
            <a:off x="685800" y="4415775"/>
            <a:ext cx="5486400" cy="4183375"/>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Google Shape;309;p28:notes"/>
          <p:cNvSpPr/>
          <p:nvPr>
            <p:ph idx="2" type="sldImg"/>
          </p:nvPr>
        </p:nvSpPr>
        <p:spPr>
          <a:xfrm>
            <a:off x="1143225" y="697225"/>
            <a:ext cx="45722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130736729_1_83: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93" name="Google Shape;93;g4130736729_1_83: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efeaa3c8a_0_16: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efeaa3c8a_0_16: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fr-CA" sz="1200">
                <a:latin typeface="Calibri"/>
                <a:ea typeface="Calibri"/>
                <a:cs typeface="Calibri"/>
                <a:sym typeface="Calibri"/>
              </a:rPr>
              <a:t>Homme de Vitruve, 1487 (Leonardo Da Vinci)</a:t>
            </a:r>
            <a:endParaRPr sz="1200">
              <a:latin typeface="Calibri"/>
              <a:ea typeface="Calibri"/>
              <a:cs typeface="Calibri"/>
              <a:sym typeface="Calibri"/>
            </a:endParaRPr>
          </a:p>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efeaa3c8a_0_0: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efeaa3c8a_0_0: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CA"/>
              <a:t>-Vélocité = </a:t>
            </a:r>
            <a:r>
              <a:rPr lang="fr-CA">
                <a:latin typeface="Calibri"/>
                <a:ea typeface="Calibri"/>
                <a:cs typeface="Calibri"/>
                <a:sym typeface="Calibri"/>
              </a:rPr>
              <a:t>Il y a une accélération significative du rythme des changements.</a:t>
            </a:r>
            <a:endParaRPr>
              <a:latin typeface="Calibri"/>
              <a:ea typeface="Calibri"/>
              <a:cs typeface="Calibri"/>
              <a:sym typeface="Calibri"/>
            </a:endParaRPr>
          </a:p>
          <a:p>
            <a:pPr indent="0" lvl="0" marL="0" rtl="0">
              <a:spcBef>
                <a:spcPts val="0"/>
              </a:spcBef>
              <a:spcAft>
                <a:spcPts val="0"/>
              </a:spcAft>
              <a:buNone/>
            </a:pPr>
            <a:r>
              <a:rPr lang="fr-CA">
                <a:latin typeface="Calibri"/>
                <a:ea typeface="Calibri"/>
                <a:cs typeface="Calibri"/>
                <a:sym typeface="Calibri"/>
              </a:rPr>
              <a:t>-P</a:t>
            </a:r>
            <a:r>
              <a:rPr b="1" lang="fr-CA">
                <a:latin typeface="Calibri"/>
                <a:ea typeface="Calibri"/>
                <a:cs typeface="Calibri"/>
                <a:sym typeface="Calibri"/>
              </a:rPr>
              <a:t>rofondeur et la portée</a:t>
            </a:r>
            <a:r>
              <a:rPr lang="fr-CA">
                <a:latin typeface="Calibri"/>
                <a:ea typeface="Calibri"/>
                <a:cs typeface="Calibri"/>
                <a:sym typeface="Calibri"/>
              </a:rPr>
              <a:t>: les TI à l'ère de la 4RI viennent changer des aspects plus fondamentaux que par le passé, et notamment nous amènent à nous poser des questions sur ce que cela veut dire d'être humain  (question de l'identité humaine) en plus de remettre en question le </a:t>
            </a:r>
            <a:r>
              <a:rPr lang="fr-CA">
                <a:latin typeface="Calibri"/>
                <a:ea typeface="Calibri"/>
                <a:cs typeface="Calibri"/>
                <a:sym typeface="Calibri"/>
              </a:rPr>
              <a:t>rôle</a:t>
            </a:r>
            <a:r>
              <a:rPr lang="fr-CA">
                <a:latin typeface="Calibri"/>
                <a:ea typeface="Calibri"/>
                <a:cs typeface="Calibri"/>
                <a:sym typeface="Calibri"/>
              </a:rPr>
              <a:t> et le fonctionnement d'institutions telles le travail et la famille …l'école!</a:t>
            </a:r>
            <a:endParaRPr>
              <a:latin typeface="Calibri"/>
              <a:ea typeface="Calibri"/>
              <a:cs typeface="Calibri"/>
              <a:sym typeface="Calibri"/>
            </a:endParaRPr>
          </a:p>
          <a:p>
            <a:pPr indent="0" lvl="0" marL="0" rtl="0">
              <a:spcBef>
                <a:spcPts val="0"/>
              </a:spcBef>
              <a:spcAft>
                <a:spcPts val="0"/>
              </a:spcAft>
              <a:buNone/>
            </a:pPr>
            <a:r>
              <a:rPr lang="fr-CA">
                <a:latin typeface="Calibri"/>
                <a:ea typeface="Calibri"/>
                <a:cs typeface="Calibri"/>
                <a:sym typeface="Calibri"/>
              </a:rPr>
              <a:t>-I</a:t>
            </a:r>
            <a:r>
              <a:rPr b="1" lang="fr-CA">
                <a:latin typeface="Calibri"/>
                <a:ea typeface="Calibri"/>
                <a:cs typeface="Calibri"/>
                <a:sym typeface="Calibri"/>
              </a:rPr>
              <a:t>mpacts systémiques</a:t>
            </a:r>
            <a:r>
              <a:rPr lang="fr-CA">
                <a:latin typeface="Calibri"/>
                <a:ea typeface="Calibri"/>
                <a:cs typeface="Calibri"/>
                <a:sym typeface="Calibri"/>
              </a:rPr>
              <a:t>. Nous vivons dans un monde hyperconnecté (grâce ou à cause de ces TI de la 3RI) et donc les changements à venir vont avoir tendance à se diffuser et à manifester à grande échelle à travers pays et industrie</a:t>
            </a:r>
            <a:endParaRPr>
              <a:latin typeface="Calibri"/>
              <a:ea typeface="Calibri"/>
              <a:cs typeface="Calibri"/>
              <a:sym typeface="Calibri"/>
            </a:endParaRPr>
          </a:p>
          <a:p>
            <a:pPr indent="0" lvl="0" marL="0" rtl="0">
              <a:spcBef>
                <a:spcPts val="0"/>
              </a:spcBef>
              <a:spcAft>
                <a:spcPts val="0"/>
              </a:spcAft>
              <a:buNone/>
            </a:pPr>
            <a:r>
              <a:t/>
            </a:r>
            <a:endParaRPr>
              <a:latin typeface="Calibri"/>
              <a:ea typeface="Calibri"/>
              <a:cs typeface="Calibri"/>
              <a:sym typeface="Calibri"/>
            </a:endParaRPr>
          </a:p>
          <a:p>
            <a:pPr indent="0" lvl="0" marL="0" rtl="0">
              <a:spcBef>
                <a:spcPts val="0"/>
              </a:spcBef>
              <a:spcAft>
                <a:spcPts val="0"/>
              </a:spcAft>
              <a:buNone/>
            </a:pPr>
            <a:r>
              <a:t/>
            </a:r>
            <a:endParaRPr>
              <a:latin typeface="Calibri"/>
              <a:ea typeface="Calibri"/>
              <a:cs typeface="Calibri"/>
              <a:sym typeface="Calibri"/>
            </a:endParaRPr>
          </a:p>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3efeaa3c8a_0_31: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efeaa3c8a_0_31: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efeaa3c8a_0_39: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efeaa3c8a_0_39: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efeaa3c8a_0_2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efeaa3c8a_0_2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CA">
                <a:solidFill>
                  <a:schemeClr val="dk1"/>
                </a:solidFill>
                <a:latin typeface="Times New Roman"/>
                <a:ea typeface="Times New Roman"/>
                <a:cs typeface="Times New Roman"/>
                <a:sym typeface="Times New Roman"/>
              </a:rPr>
              <a:t>“Moravec’s paradox: contrary to traditional assumptions, high-level reasoning requires very little computation, but low-level sensorimotor skills require enormous computational resources”</a:t>
            </a:r>
            <a:endParaRPr>
              <a:solidFill>
                <a:schemeClr val="dk1"/>
              </a:solidFill>
              <a:latin typeface="Times New Roman"/>
              <a:ea typeface="Times New Roman"/>
              <a:cs typeface="Times New Roman"/>
              <a:sym typeface="Times New Roman"/>
            </a:endParaRPr>
          </a:p>
          <a:p>
            <a:pPr indent="0" lvl="0" marL="0" rtl="0">
              <a:spcBef>
                <a:spcPts val="0"/>
              </a:spcBef>
              <a:spcAft>
                <a:spcPts val="0"/>
              </a:spcAft>
              <a:buNone/>
            </a:pPr>
            <a:r>
              <a:rPr lang="fr-CA">
                <a:solidFill>
                  <a:schemeClr val="dk1"/>
                </a:solidFill>
                <a:latin typeface="Times New Roman"/>
                <a:ea typeface="Times New Roman"/>
                <a:cs typeface="Times New Roman"/>
                <a:sym typeface="Times New Roman"/>
              </a:rPr>
              <a:t>“</a:t>
            </a:r>
            <a:r>
              <a:rPr lang="fr-CA" sz="1050">
                <a:solidFill>
                  <a:srgbClr val="222222"/>
                </a:solidFill>
                <a:highlight>
                  <a:srgbClr val="FFFFFF"/>
                </a:highlight>
              </a:rPr>
              <a:t>it is comparatively easy to make computers exhibit adult level performance on intelligence tests or playing checkers, and difficult or impossible to give them the skills of a one-year-old when it comes to perception and mobility”</a:t>
            </a:r>
            <a:endParaRPr>
              <a:solidFill>
                <a:schemeClr val="dk1"/>
              </a:solidFill>
              <a:latin typeface="Times New Roman"/>
              <a:ea typeface="Times New Roman"/>
              <a:cs typeface="Times New Roman"/>
              <a:sym typeface="Times New Roman"/>
            </a:endParaRPr>
          </a:p>
          <a:p>
            <a:pPr indent="0" lvl="0" marL="0" rtl="0">
              <a:spcBef>
                <a:spcPts val="330"/>
              </a:spcBef>
              <a:spcAft>
                <a:spcPts val="0"/>
              </a:spcAft>
              <a:buNone/>
            </a:pPr>
            <a:r>
              <a:t/>
            </a:r>
            <a:endParaRPr>
              <a:solidFill>
                <a:schemeClr val="dk1"/>
              </a:solidFill>
              <a:latin typeface="Times New Roman"/>
              <a:ea typeface="Times New Roman"/>
              <a:cs typeface="Times New Roman"/>
              <a:sym typeface="Times New Roman"/>
            </a:endParaRPr>
          </a:p>
          <a:p>
            <a:pPr indent="0" lvl="0" marL="0" rtl="0">
              <a:spcBef>
                <a:spcPts val="0"/>
              </a:spcBef>
              <a:spcAft>
                <a:spcPts val="0"/>
              </a:spcAft>
              <a:buClr>
                <a:schemeClr val="dk1"/>
              </a:buClr>
              <a:buFont typeface="Times New Roman"/>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3efeaa3c8a_0_50: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efeaa3c8a_0_50: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33:notes"/>
          <p:cNvSpPr txBox="1"/>
          <p:nvPr>
            <p:ph idx="1" type="body"/>
          </p:nvPr>
        </p:nvSpPr>
        <p:spPr>
          <a:xfrm>
            <a:off x="685800" y="4415775"/>
            <a:ext cx="5486400" cy="4183375"/>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Google Shape;367;p33:notes"/>
          <p:cNvSpPr/>
          <p:nvPr>
            <p:ph idx="2" type="sldImg"/>
          </p:nvPr>
        </p:nvSpPr>
        <p:spPr>
          <a:xfrm>
            <a:off x="1143225" y="697225"/>
            <a:ext cx="45722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130736729_1_183: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130736729_1_183: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15c8d3c28c_0_81: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5c8d3c28c_0_81: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130736729_1_19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130736729_1_19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8:notes"/>
          <p:cNvSpPr txBox="1"/>
          <p:nvPr>
            <p:ph idx="1" type="body"/>
          </p:nvPr>
        </p:nvSpPr>
        <p:spPr>
          <a:xfrm>
            <a:off x="685800" y="4415775"/>
            <a:ext cx="5486400" cy="4183375"/>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Google Shape;100;p8:notes"/>
          <p:cNvSpPr/>
          <p:nvPr>
            <p:ph idx="2" type="sldImg"/>
          </p:nvPr>
        </p:nvSpPr>
        <p:spPr>
          <a:xfrm>
            <a:off x="1143225" y="697225"/>
            <a:ext cx="45722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130736729_1_200: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130736729_1_200: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130736729_1_208: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130736729_1_208: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15c8d3c28c_0_31:notes"/>
          <p:cNvSpPr txBox="1"/>
          <p:nvPr>
            <p:ph idx="1" type="body"/>
          </p:nvPr>
        </p:nvSpPr>
        <p:spPr>
          <a:xfrm>
            <a:off x="685800" y="4415775"/>
            <a:ext cx="5486400" cy="418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9" name="Google Shape;419;g15c8d3c28c_0_31: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130736729_1_234: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130736729_1_234: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130736729_1_246: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130736729_1_246: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130736729_1_25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130736729_1_25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15c8d3c28c_0_26:notes"/>
          <p:cNvSpPr txBox="1"/>
          <p:nvPr>
            <p:ph idx="1" type="body"/>
          </p:nvPr>
        </p:nvSpPr>
        <p:spPr>
          <a:xfrm>
            <a:off x="685800" y="4415775"/>
            <a:ext cx="5486400" cy="418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46" name="Google Shape;446;g15c8d3c28c_0_26: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130736729_1_22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130736729_1_22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stratégie numérique: Une vision et son plan de route pour intégrer les TI de manière cohérente, à travers les processus, utilisateurs , fonctions, et le modèle d’affaires d’une organisation pour atteindre un avantage compétitif.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130736729_1_228: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130736729_1_228: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Révision de la définition: We view digital transformation as an ongoing process of leveraging </a:t>
            </a:r>
            <a:r>
              <a:rPr lang="fr-CA">
                <a:solidFill>
                  <a:srgbClr val="0000FF"/>
                </a:solidFill>
              </a:rPr>
              <a:t>the accelerating power of fast-evolving new </a:t>
            </a:r>
            <a:r>
              <a:rPr lang="fr-CA"/>
              <a:t>digital technologies to develop new capabilities, processes, products, or business models in order to meet a changing set of customer expectations and to cope with an increasingly fast-changing, IT-dependent, and globally scaled competitive environment.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2459d8d7c2_0_14: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59d8d7c2_0_14: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15c8d3c28c_0_6: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5c8d3c28c_0_6: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183823d595_1_0: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83823d595_1_0: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130736729_1_89: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130736729_1_89: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130736729_1_109: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130736729_1_109: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130736729_1_116: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130736729_1_116: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130736729_1_12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130736729_1_12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719633"/>
            <a:ext cx="8520600" cy="17100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2504747"/>
            <a:ext cx="4242600" cy="984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1108233"/>
            <a:ext cx="5334900" cy="16596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828567"/>
            <a:ext cx="5334900" cy="12567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0" name="Shape 60"/>
        <p:cNvGrpSpPr/>
        <p:nvPr/>
      </p:nvGrpSpPr>
      <p:grpSpPr>
        <a:xfrm>
          <a:off x="0" y="0"/>
          <a:ext cx="0" cy="0"/>
          <a:chOff x="0" y="0"/>
          <a:chExt cx="0" cy="0"/>
        </a:xfrm>
      </p:grpSpPr>
      <p:sp>
        <p:nvSpPr>
          <p:cNvPr id="61" name="Google Shape;61;p13"/>
          <p:cNvSpPr/>
          <p:nvPr/>
        </p:nvSpPr>
        <p:spPr>
          <a:xfrm>
            <a:off x="8389025" y="445461"/>
            <a:ext cx="463500" cy="793200"/>
          </a:xfrm>
          <a:prstGeom prst="rect">
            <a:avLst/>
          </a:prstGeom>
          <a:solidFill>
            <a:srgbClr val="073763"/>
          </a:solidFill>
          <a:ln cap="flat" cmpd="sng" w="9525">
            <a:solidFill>
              <a:srgbClr val="1C4587">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62" name="Google Shape;62;p13"/>
          <p:cNvSpPr txBox="1"/>
          <p:nvPr>
            <p:ph idx="12" type="sldNum"/>
          </p:nvPr>
        </p:nvSpPr>
        <p:spPr>
          <a:xfrm>
            <a:off x="8305800" y="405120"/>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lt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lt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lt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lt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lt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lt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lt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lt1"/>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fr-CA"/>
              <a:t>‹#›</a:t>
            </a:fld>
            <a:endParaRPr/>
          </a:p>
        </p:txBody>
      </p:sp>
      <p:sp>
        <p:nvSpPr>
          <p:cNvPr id="63" name="Google Shape;63;p13"/>
          <p:cNvSpPr txBox="1"/>
          <p:nvPr>
            <p:ph type="title"/>
          </p:nvPr>
        </p:nvSpPr>
        <p:spPr>
          <a:xfrm>
            <a:off x="498474" y="431663"/>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2800"/>
              <a:buFont typeface="Rokkitt"/>
              <a:buNone/>
              <a:defRPr b="0" i="0" sz="2800" u="none" cap="none" strike="noStrike">
                <a:solidFill>
                  <a:schemeClr val="accent1"/>
                </a:solidFill>
                <a:latin typeface="Rokkitt"/>
                <a:ea typeface="Rokkitt"/>
                <a:cs typeface="Rokkitt"/>
                <a:sym typeface="Rokkitt"/>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64" name="Google Shape;64;p13"/>
          <p:cNvSpPr txBox="1"/>
          <p:nvPr>
            <p:ph idx="1" type="body"/>
          </p:nvPr>
        </p:nvSpPr>
        <p:spPr>
          <a:xfrm>
            <a:off x="498474" y="1600200"/>
            <a:ext cx="7556400" cy="4145100"/>
          </a:xfrm>
          <a:prstGeom prst="rect">
            <a:avLst/>
          </a:prstGeom>
          <a:noFill/>
          <a:ln>
            <a:noFill/>
          </a:ln>
        </p:spPr>
        <p:txBody>
          <a:bodyPr anchorCtr="0" anchor="t" bIns="91425" lIns="91425" spcFirstLastPara="1" rIns="91425" wrap="square" tIns="91425"/>
          <a:lstStyle>
            <a:lvl1pPr indent="-323850" lvl="0" marL="457200" marR="0" rtl="0" algn="l">
              <a:spcBef>
                <a:spcPts val="2000"/>
              </a:spcBef>
              <a:spcAft>
                <a:spcPts val="0"/>
              </a:spcAft>
              <a:buClr>
                <a:srgbClr val="073763"/>
              </a:buClr>
              <a:buSzPts val="1500"/>
              <a:buFont typeface="Noto Sans Symbols"/>
              <a:buChar char="■"/>
              <a:defRPr b="0" i="0" sz="2000" u="none" cap="none" strike="noStrike">
                <a:solidFill>
                  <a:srgbClr val="073763"/>
                </a:solidFill>
                <a:latin typeface="Rokkitt"/>
                <a:ea typeface="Rokkitt"/>
                <a:cs typeface="Rokkitt"/>
                <a:sym typeface="Rokkitt"/>
              </a:defRPr>
            </a:lvl1pPr>
            <a:lvl2pPr indent="-314325" lvl="1" marL="9144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2pPr>
            <a:lvl3pPr indent="-314325" lvl="2" marL="13716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3pPr>
            <a:lvl4pPr indent="-314325" lvl="3" marL="18288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4pPr>
            <a:lvl5pPr indent="-314325" lvl="4" marL="22860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5pPr>
            <a:lvl6pPr indent="-314325" lvl="5" marL="27432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6pPr>
            <a:lvl7pPr indent="-314325" lvl="6" marL="32004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7pPr>
            <a:lvl8pPr indent="-314325" lvl="7" marL="36576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8pPr>
            <a:lvl9pPr indent="-314325" lvl="8" marL="4114800" marR="0" rtl="0" algn="l">
              <a:spcBef>
                <a:spcPts val="1600"/>
              </a:spcBef>
              <a:spcAft>
                <a:spcPts val="160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9pPr>
          </a:lstStyle>
          <a:p/>
        </p:txBody>
      </p:sp>
      <p:sp>
        <p:nvSpPr>
          <p:cNvPr id="65" name="Google Shape;65;p13"/>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595959"/>
                </a:solidFill>
                <a:latin typeface="Times New Roman"/>
                <a:ea typeface="Times New Roman"/>
                <a:cs typeface="Times New Roman"/>
                <a:sym typeface="Times New Roman"/>
              </a:defRPr>
            </a:lvl1pPr>
            <a:lvl2pPr indent="0" lvl="1" marL="457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pic>
        <p:nvPicPr>
          <p:cNvPr id="66" name="Google Shape;66;p13"/>
          <p:cNvPicPr preferRelativeResize="0"/>
          <p:nvPr/>
        </p:nvPicPr>
        <p:blipFill rotWithShape="1">
          <a:blip r:embed="rId2">
            <a:alphaModFix/>
          </a:blip>
          <a:srcRect b="0" l="0" r="0" t="0"/>
          <a:stretch/>
        </p:blipFill>
        <p:spPr>
          <a:xfrm>
            <a:off x="87921" y="6590588"/>
            <a:ext cx="1583700" cy="201900"/>
          </a:xfrm>
          <a:prstGeom prst="rect">
            <a:avLst/>
          </a:prstGeom>
          <a:noFill/>
          <a:ln>
            <a:noFill/>
          </a:ln>
        </p:spPr>
      </p:pic>
      <p:cxnSp>
        <p:nvCxnSpPr>
          <p:cNvPr id="67" name="Google Shape;67;p13"/>
          <p:cNvCxnSpPr/>
          <p:nvPr/>
        </p:nvCxnSpPr>
        <p:spPr>
          <a:xfrm>
            <a:off x="571878" y="1236439"/>
            <a:ext cx="7556400" cy="0"/>
          </a:xfrm>
          <a:prstGeom prst="straightConnector1">
            <a:avLst/>
          </a:prstGeom>
          <a:noFill/>
          <a:ln cap="flat" cmpd="sng" w="9525">
            <a:solidFill>
              <a:srgbClr val="073763"/>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1">
    <p:spTree>
      <p:nvGrpSpPr>
        <p:cNvPr id="68" name="Shape 68"/>
        <p:cNvGrpSpPr/>
        <p:nvPr/>
      </p:nvGrpSpPr>
      <p:grpSpPr>
        <a:xfrm>
          <a:off x="0" y="0"/>
          <a:ext cx="0" cy="0"/>
          <a:chOff x="0" y="0"/>
          <a:chExt cx="0" cy="0"/>
        </a:xfrm>
      </p:grpSpPr>
      <p:sp>
        <p:nvSpPr>
          <p:cNvPr id="69" name="Google Shape;69;p14"/>
          <p:cNvSpPr/>
          <p:nvPr/>
        </p:nvSpPr>
        <p:spPr>
          <a:xfrm>
            <a:off x="658907" y="228600"/>
            <a:ext cx="8200800" cy="634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70" name="Google Shape;70;p14"/>
          <p:cNvSpPr txBox="1"/>
          <p:nvPr>
            <p:ph type="title"/>
          </p:nvPr>
        </p:nvSpPr>
        <p:spPr>
          <a:xfrm>
            <a:off x="2286000" y="3124200"/>
            <a:ext cx="5638800" cy="13620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1"/>
              </a:buClr>
              <a:buSzPts val="2800"/>
              <a:buFont typeface="Rokkitt"/>
              <a:buNone/>
              <a:defRPr b="0" i="0" sz="3200" u="none" cap="none" strike="noStrike">
                <a:solidFill>
                  <a:schemeClr val="lt1"/>
                </a:solidFill>
                <a:latin typeface="Rokkitt"/>
                <a:ea typeface="Rokkitt"/>
                <a:cs typeface="Rokkitt"/>
                <a:sym typeface="Rokkitt"/>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71" name="Google Shape;71;p14"/>
          <p:cNvSpPr txBox="1"/>
          <p:nvPr>
            <p:ph idx="1" type="body"/>
          </p:nvPr>
        </p:nvSpPr>
        <p:spPr>
          <a:xfrm>
            <a:off x="2286000" y="4495800"/>
            <a:ext cx="5638800" cy="1500300"/>
          </a:xfrm>
          <a:prstGeom prst="rect">
            <a:avLst/>
          </a:prstGeom>
          <a:noFill/>
          <a:ln>
            <a:noFill/>
          </a:ln>
        </p:spPr>
        <p:txBody>
          <a:bodyPr anchorCtr="0" anchor="t" bIns="91425" lIns="91425" spcFirstLastPara="1" rIns="91425" wrap="square" tIns="91425"/>
          <a:lstStyle>
            <a:lvl1pPr indent="-228600" lvl="0" marL="457200" marR="0" rtl="0" algn="l">
              <a:spcBef>
                <a:spcPts val="300"/>
              </a:spcBef>
              <a:spcAft>
                <a:spcPts val="0"/>
              </a:spcAft>
              <a:buClr>
                <a:schemeClr val="accent1"/>
              </a:buClr>
              <a:buSzPts val="1300"/>
              <a:buFont typeface="Noto Sans Symbols"/>
              <a:buNone/>
              <a:defRPr b="0" i="0" sz="1400" u="none" cap="none" strike="noStrike">
                <a:solidFill>
                  <a:schemeClr val="lt1"/>
                </a:solidFill>
                <a:latin typeface="Rokkitt"/>
                <a:ea typeface="Rokkitt"/>
                <a:cs typeface="Rokkitt"/>
                <a:sym typeface="Rokkitt"/>
              </a:defRPr>
            </a:lvl1pPr>
            <a:lvl2pPr indent="-228600" lvl="1" marL="914400" marR="0" rtl="0" algn="l">
              <a:spcBef>
                <a:spcPts val="1600"/>
              </a:spcBef>
              <a:spcAft>
                <a:spcPts val="0"/>
              </a:spcAft>
              <a:buClr>
                <a:srgbClr val="B86EB8"/>
              </a:buClr>
              <a:buSzPts val="1100"/>
              <a:buFont typeface="Noto Sans Symbols"/>
              <a:buNone/>
              <a:defRPr b="0" i="0" sz="1800" u="none" cap="none" strike="noStrike">
                <a:solidFill>
                  <a:srgbClr val="888888"/>
                </a:solidFill>
                <a:latin typeface="Rokkitt"/>
                <a:ea typeface="Rokkitt"/>
                <a:cs typeface="Rokkitt"/>
                <a:sym typeface="Rokkitt"/>
              </a:defRPr>
            </a:lvl2pPr>
            <a:lvl3pPr indent="-228600" lvl="2" marL="1371600" marR="0" rtl="0" algn="l">
              <a:spcBef>
                <a:spcPts val="1600"/>
              </a:spcBef>
              <a:spcAft>
                <a:spcPts val="0"/>
              </a:spcAft>
              <a:buClr>
                <a:schemeClr val="accent1"/>
              </a:buClr>
              <a:buSzPts val="1100"/>
              <a:buFont typeface="Noto Sans Symbols"/>
              <a:buNone/>
              <a:defRPr b="0" i="0" sz="1600" u="none" cap="none" strike="noStrike">
                <a:solidFill>
                  <a:srgbClr val="888888"/>
                </a:solidFill>
                <a:latin typeface="Rokkitt"/>
                <a:ea typeface="Rokkitt"/>
                <a:cs typeface="Rokkitt"/>
                <a:sym typeface="Rokkitt"/>
              </a:defRPr>
            </a:lvl3pPr>
            <a:lvl4pPr indent="-228600" lvl="3" marL="1828800" marR="0" rtl="0" algn="l">
              <a:spcBef>
                <a:spcPts val="1600"/>
              </a:spcBef>
              <a:spcAft>
                <a:spcPts val="0"/>
              </a:spcAft>
              <a:buClr>
                <a:srgbClr val="B86EB8"/>
              </a:buClr>
              <a:buSzPts val="1100"/>
              <a:buFont typeface="Noto Sans Symbols"/>
              <a:buNone/>
              <a:defRPr b="0" i="0" sz="1400" u="none" cap="none" strike="noStrike">
                <a:solidFill>
                  <a:srgbClr val="888888"/>
                </a:solidFill>
                <a:latin typeface="Rokkitt"/>
                <a:ea typeface="Rokkitt"/>
                <a:cs typeface="Rokkitt"/>
                <a:sym typeface="Rokkitt"/>
              </a:defRPr>
            </a:lvl4pPr>
            <a:lvl5pPr indent="-228600" lvl="4" marL="2286000" marR="0" rtl="0" algn="l">
              <a:spcBef>
                <a:spcPts val="1600"/>
              </a:spcBef>
              <a:spcAft>
                <a:spcPts val="0"/>
              </a:spcAft>
              <a:buClr>
                <a:schemeClr val="accent1"/>
              </a:buClr>
              <a:buSzPts val="1100"/>
              <a:buFont typeface="Noto Sans Symbols"/>
              <a:buNone/>
              <a:defRPr b="0" i="0" sz="1400" u="none" cap="none" strike="noStrike">
                <a:solidFill>
                  <a:srgbClr val="888888"/>
                </a:solidFill>
                <a:latin typeface="Rokkitt"/>
                <a:ea typeface="Rokkitt"/>
                <a:cs typeface="Rokkitt"/>
                <a:sym typeface="Rokkitt"/>
              </a:defRPr>
            </a:lvl5pPr>
            <a:lvl6pPr indent="-228600" lvl="5" marL="2743200" marR="0" rtl="0" algn="l">
              <a:spcBef>
                <a:spcPts val="1600"/>
              </a:spcBef>
              <a:spcAft>
                <a:spcPts val="0"/>
              </a:spcAft>
              <a:buClr>
                <a:srgbClr val="B86EB8"/>
              </a:buClr>
              <a:buSzPts val="1100"/>
              <a:buFont typeface="Noto Sans Symbols"/>
              <a:buNone/>
              <a:defRPr b="0" i="0" sz="1400" u="none" cap="none" strike="noStrike">
                <a:solidFill>
                  <a:srgbClr val="888888"/>
                </a:solidFill>
                <a:latin typeface="Rokkitt"/>
                <a:ea typeface="Rokkitt"/>
                <a:cs typeface="Rokkitt"/>
                <a:sym typeface="Rokkitt"/>
              </a:defRPr>
            </a:lvl6pPr>
            <a:lvl7pPr indent="-228600" lvl="6" marL="3200400" marR="0" rtl="0" algn="l">
              <a:spcBef>
                <a:spcPts val="1600"/>
              </a:spcBef>
              <a:spcAft>
                <a:spcPts val="0"/>
              </a:spcAft>
              <a:buClr>
                <a:schemeClr val="accent1"/>
              </a:buClr>
              <a:buSzPts val="1100"/>
              <a:buFont typeface="Noto Sans Symbols"/>
              <a:buNone/>
              <a:defRPr b="0" i="0" sz="1400" u="none" cap="none" strike="noStrike">
                <a:solidFill>
                  <a:srgbClr val="888888"/>
                </a:solidFill>
                <a:latin typeface="Rokkitt"/>
                <a:ea typeface="Rokkitt"/>
                <a:cs typeface="Rokkitt"/>
                <a:sym typeface="Rokkitt"/>
              </a:defRPr>
            </a:lvl7pPr>
            <a:lvl8pPr indent="-228600" lvl="7" marL="3657600" marR="0" rtl="0" algn="l">
              <a:spcBef>
                <a:spcPts val="1600"/>
              </a:spcBef>
              <a:spcAft>
                <a:spcPts val="0"/>
              </a:spcAft>
              <a:buClr>
                <a:srgbClr val="B86EB8"/>
              </a:buClr>
              <a:buSzPts val="1100"/>
              <a:buFont typeface="Noto Sans Symbols"/>
              <a:buNone/>
              <a:defRPr b="0" i="0" sz="1400" u="none" cap="none" strike="noStrike">
                <a:solidFill>
                  <a:srgbClr val="888888"/>
                </a:solidFill>
                <a:latin typeface="Rokkitt"/>
                <a:ea typeface="Rokkitt"/>
                <a:cs typeface="Rokkitt"/>
                <a:sym typeface="Rokkitt"/>
              </a:defRPr>
            </a:lvl8pPr>
            <a:lvl9pPr indent="-228600" lvl="8" marL="4114800" marR="0" rtl="0" algn="l">
              <a:spcBef>
                <a:spcPts val="1600"/>
              </a:spcBef>
              <a:spcAft>
                <a:spcPts val="1600"/>
              </a:spcAft>
              <a:buClr>
                <a:schemeClr val="accent1"/>
              </a:buClr>
              <a:buSzPts val="1100"/>
              <a:buFont typeface="Noto Sans Symbols"/>
              <a:buNone/>
              <a:defRPr b="0" i="0" sz="1400" u="none" cap="none" strike="noStrike">
                <a:solidFill>
                  <a:srgbClr val="888888"/>
                </a:solidFill>
                <a:latin typeface="Rokkitt"/>
                <a:ea typeface="Rokkitt"/>
                <a:cs typeface="Rokkitt"/>
                <a:sym typeface="Rokkitt"/>
              </a:defRPr>
            </a:lvl9pPr>
          </a:lstStyle>
          <a:p/>
        </p:txBody>
      </p:sp>
      <p:sp>
        <p:nvSpPr>
          <p:cNvPr id="72" name="Google Shape;72;p14"/>
          <p:cNvSpPr txBox="1"/>
          <p:nvPr>
            <p:ph idx="10" type="dt"/>
          </p:nvPr>
        </p:nvSpPr>
        <p:spPr>
          <a:xfrm>
            <a:off x="658906" y="6248774"/>
            <a:ext cx="14748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chemeClr val="lt1"/>
                </a:solidFill>
                <a:latin typeface="Times New Roman"/>
                <a:ea typeface="Times New Roman"/>
                <a:cs typeface="Times New Roman"/>
                <a:sym typeface="Times New Roman"/>
              </a:defRPr>
            </a:lvl1pPr>
            <a:lvl2pPr indent="0" lvl="1" marL="457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3" name="Google Shape;73;p14"/>
          <p:cNvSpPr txBox="1"/>
          <p:nvPr>
            <p:ph idx="11" type="ftr"/>
          </p:nvPr>
        </p:nvSpPr>
        <p:spPr>
          <a:xfrm>
            <a:off x="2286000" y="6248774"/>
            <a:ext cx="5638800" cy="3651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2400">
                <a:solidFill>
                  <a:schemeClr val="lt1"/>
                </a:solidFill>
                <a:latin typeface="Times New Roman"/>
                <a:ea typeface="Times New Roman"/>
                <a:cs typeface="Times New Roman"/>
                <a:sym typeface="Times New Roman"/>
              </a:defRPr>
            </a:lvl1pPr>
            <a:lvl2pPr indent="0" lvl="1" marL="457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74" name="Google Shape;74;p14"/>
          <p:cNvSpPr txBox="1"/>
          <p:nvPr>
            <p:ph idx="12" type="sldNum"/>
          </p:nvPr>
        </p:nvSpPr>
        <p:spPr>
          <a:xfrm>
            <a:off x="8305800" y="624877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lt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lt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lt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lt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lt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lt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lt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lt1"/>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fr-CA"/>
              <a:t>‹#›</a:t>
            </a:fld>
            <a:endParaRPr/>
          </a:p>
        </p:txBody>
      </p:sp>
      <p:sp>
        <p:nvSpPr>
          <p:cNvPr id="75" name="Google Shape;75;p14"/>
          <p:cNvSpPr/>
          <p:nvPr/>
        </p:nvSpPr>
        <p:spPr>
          <a:xfrm>
            <a:off x="285750" y="228600"/>
            <a:ext cx="212700" cy="634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64132"/>
            <a:ext cx="9144250"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719633"/>
            <a:ext cx="8520600" cy="17100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Google Shape;21;p4"/>
          <p:cNvSpPr/>
          <p:nvPr/>
        </p:nvSpPr>
        <p:spPr>
          <a:xfrm>
            <a:off x="0" y="58833"/>
            <a:ext cx="4313625"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667900"/>
            <a:ext cx="3706500" cy="33453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667900"/>
            <a:ext cx="4166400" cy="5464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7028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5"/>
          <p:cNvSpPr txBox="1"/>
          <p:nvPr>
            <p:ph type="title"/>
          </p:nvPr>
        </p:nvSpPr>
        <p:spPr>
          <a:xfrm>
            <a:off x="311725" y="667900"/>
            <a:ext cx="8520600" cy="831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2007600"/>
            <a:ext cx="3999900" cy="410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2007600"/>
            <a:ext cx="3999900" cy="410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7028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6"/>
          <p:cNvSpPr txBox="1"/>
          <p:nvPr>
            <p:ph type="title"/>
          </p:nvPr>
        </p:nvSpPr>
        <p:spPr>
          <a:xfrm>
            <a:off x="311725" y="667900"/>
            <a:ext cx="8520600" cy="831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6858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7"/>
          <p:cNvSpPr txBox="1"/>
          <p:nvPr>
            <p:ph type="title"/>
          </p:nvPr>
        </p:nvSpPr>
        <p:spPr>
          <a:xfrm>
            <a:off x="311725" y="667900"/>
            <a:ext cx="3127500" cy="2438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3187533"/>
            <a:ext cx="3127500" cy="30639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1064800"/>
            <a:ext cx="6247800" cy="4728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Google Shape;46;p9"/>
          <p:cNvSpPr txBox="1"/>
          <p:nvPr>
            <p:ph type="title"/>
          </p:nvPr>
        </p:nvSpPr>
        <p:spPr>
          <a:xfrm>
            <a:off x="311300" y="667900"/>
            <a:ext cx="3704400" cy="2732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3502300"/>
            <a:ext cx="3704400" cy="1235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667900"/>
            <a:ext cx="3954000" cy="5481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5825333"/>
            <a:ext cx="9144000" cy="1032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Google Shape;52;p10"/>
          <p:cNvSpPr txBox="1"/>
          <p:nvPr>
            <p:ph idx="1" type="body"/>
          </p:nvPr>
        </p:nvSpPr>
        <p:spPr>
          <a:xfrm>
            <a:off x="311700" y="6028533"/>
            <a:ext cx="7979400" cy="614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fr-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rgbClr val="073763"/>
              </a:buClr>
              <a:buSzPts val="1300"/>
              <a:buFont typeface="Roboto"/>
              <a:buChar char="●"/>
              <a:defRPr sz="1300">
                <a:solidFill>
                  <a:srgbClr val="073763"/>
                </a:solidFill>
                <a:latin typeface="Roboto"/>
                <a:ea typeface="Roboto"/>
                <a:cs typeface="Roboto"/>
                <a:sym typeface="Roboto"/>
              </a:defRPr>
            </a:lvl1pPr>
            <a:lvl2pPr indent="-298450" lvl="1" marL="91440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2pPr>
            <a:lvl3pPr indent="-298450" lvl="2" marL="137160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3pPr>
            <a:lvl4pPr indent="-298450" lvl="3" marL="182880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4pPr>
            <a:lvl5pPr indent="-298450" lvl="4" marL="228600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5pPr>
            <a:lvl6pPr indent="-298450" lvl="5" marL="274320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6pPr>
            <a:lvl7pPr indent="-298450" lvl="6" marL="320040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7pPr>
            <a:lvl8pPr indent="-298450" lvl="7" marL="365760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8pPr>
            <a:lvl9pPr indent="-298450" lvl="8" marL="4114800">
              <a:lnSpc>
                <a:spcPct val="115000"/>
              </a:lnSpc>
              <a:spcBef>
                <a:spcPts val="1600"/>
              </a:spcBef>
              <a:spcAft>
                <a:spcPts val="1600"/>
              </a:spcAft>
              <a:buClr>
                <a:srgbClr val="073763"/>
              </a:buClr>
              <a:buSzPts val="1100"/>
              <a:buFont typeface="Roboto"/>
              <a:buChar char="■"/>
              <a:defRPr sz="1100">
                <a:solidFill>
                  <a:srgbClr val="073763"/>
                </a:solidFill>
                <a:latin typeface="Roboto"/>
                <a:ea typeface="Roboto"/>
                <a:cs typeface="Roboto"/>
                <a:sym typeface="Roboto"/>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www.hec.ca/profs/camille.grange.html" TargetMode="External"/><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www3.weforum.org/docs/WEF_GAC15_Technological_Tipping_Points_report_2015.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fr.wikipedia.org/wiki/Paradoxe_de_Moravec"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hyperlink" Target="http://www.itworldcanada.com/slideshow/top-10-digital-transformation-projects-of-canadas-top-employ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ctrTitle"/>
          </p:nvPr>
        </p:nvSpPr>
        <p:spPr>
          <a:xfrm>
            <a:off x="311700" y="719633"/>
            <a:ext cx="8520600" cy="1710000"/>
          </a:xfrm>
          <a:prstGeom prst="rect">
            <a:avLst/>
          </a:prstGeom>
          <a:noFill/>
          <a:ln>
            <a:noFill/>
          </a:ln>
        </p:spPr>
        <p:txBody>
          <a:bodyPr anchorCtr="0" anchor="t" bIns="46025" lIns="92075" spcFirstLastPara="1" rIns="92075" wrap="square" tIns="46025">
            <a:noAutofit/>
          </a:bodyPr>
          <a:lstStyle/>
          <a:p>
            <a:pPr indent="0" lvl="0" marL="0" marR="0" rtl="0">
              <a:spcBef>
                <a:spcPts val="0"/>
              </a:spcBef>
              <a:spcAft>
                <a:spcPts val="0"/>
              </a:spcAft>
              <a:buClr>
                <a:schemeClr val="accent1"/>
              </a:buClr>
              <a:buFont typeface="Rokkitt"/>
              <a:buNone/>
            </a:pPr>
            <a:r>
              <a:rPr b="1" lang="fr-CA" sz="2800">
                <a:latin typeface="Rokkitt"/>
                <a:ea typeface="Rokkitt"/>
                <a:cs typeface="Rokkitt"/>
                <a:sym typeface="Rokkitt"/>
              </a:rPr>
              <a:t>6-700-15  </a:t>
            </a:r>
            <a:r>
              <a:rPr b="1" lang="fr-CA" sz="2800">
                <a:latin typeface="Rokkitt"/>
                <a:ea typeface="Rokkitt"/>
                <a:cs typeface="Rokkitt"/>
                <a:sym typeface="Rokkitt"/>
              </a:rPr>
              <a:t>Transformation numérique</a:t>
            </a:r>
            <a:endParaRPr b="1" sz="2800">
              <a:latin typeface="Rokkitt"/>
              <a:ea typeface="Rokkitt"/>
              <a:cs typeface="Rokkitt"/>
              <a:sym typeface="Rokkitt"/>
            </a:endParaRPr>
          </a:p>
          <a:p>
            <a:pPr indent="0" lvl="0" marL="0" marR="0" rtl="0">
              <a:spcBef>
                <a:spcPts val="0"/>
              </a:spcBef>
              <a:spcAft>
                <a:spcPts val="0"/>
              </a:spcAft>
              <a:buClr>
                <a:schemeClr val="accent1"/>
              </a:buClr>
              <a:buFont typeface="Rokkitt"/>
              <a:buNone/>
            </a:pPr>
            <a:r>
              <a:rPr lang="fr-CA" sz="2400">
                <a:latin typeface="Times New Roman"/>
                <a:ea typeface="Times New Roman"/>
                <a:cs typeface="Times New Roman"/>
                <a:sym typeface="Times New Roman"/>
              </a:rPr>
              <a:t>Automne 2018</a:t>
            </a:r>
            <a:endParaRPr sz="2400">
              <a:latin typeface="Times New Roman"/>
              <a:ea typeface="Times New Roman"/>
              <a:cs typeface="Times New Roman"/>
              <a:sym typeface="Times New Roman"/>
            </a:endParaRPr>
          </a:p>
          <a:p>
            <a:pPr indent="0" lvl="0" marL="0" marR="0" rtl="0">
              <a:spcBef>
                <a:spcPts val="0"/>
              </a:spcBef>
              <a:spcAft>
                <a:spcPts val="0"/>
              </a:spcAft>
              <a:buClr>
                <a:schemeClr val="accent1"/>
              </a:buClr>
              <a:buFont typeface="Rokkitt"/>
              <a:buNone/>
            </a:pPr>
            <a:r>
              <a:rPr lang="fr-CA" sz="1800">
                <a:latin typeface="Times New Roman"/>
                <a:ea typeface="Times New Roman"/>
                <a:cs typeface="Times New Roman"/>
                <a:sym typeface="Times New Roman"/>
              </a:rPr>
              <a:t>Section J02 (jeudi)</a:t>
            </a:r>
            <a:endParaRPr sz="1800">
              <a:solidFill>
                <a:schemeClr val="accent1"/>
              </a:solidFill>
              <a:latin typeface="Times New Roman"/>
              <a:ea typeface="Times New Roman"/>
              <a:cs typeface="Times New Roman"/>
              <a:sym typeface="Times New Roman"/>
            </a:endParaRPr>
          </a:p>
          <a:p>
            <a:pPr indent="0" lvl="0" marL="0" rtl="0">
              <a:spcBef>
                <a:spcPts val="0"/>
              </a:spcBef>
              <a:spcAft>
                <a:spcPts val="0"/>
              </a:spcAft>
              <a:buClr>
                <a:schemeClr val="accent1"/>
              </a:buClr>
              <a:buFont typeface="Rokkitt"/>
              <a:buNone/>
            </a:pPr>
            <a:r>
              <a:t/>
            </a:r>
            <a:endParaRPr sz="2400">
              <a:solidFill>
                <a:schemeClr val="accent1"/>
              </a:solidFill>
              <a:latin typeface="Times New Roman"/>
              <a:ea typeface="Times New Roman"/>
              <a:cs typeface="Times New Roman"/>
              <a:sym typeface="Times New Roman"/>
            </a:endParaRPr>
          </a:p>
        </p:txBody>
      </p:sp>
      <p:sp>
        <p:nvSpPr>
          <p:cNvPr id="81" name="Google Shape;81;p15"/>
          <p:cNvSpPr txBox="1"/>
          <p:nvPr/>
        </p:nvSpPr>
        <p:spPr>
          <a:xfrm>
            <a:off x="585675" y="5871925"/>
            <a:ext cx="6192600" cy="73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fr-CA" sz="2400">
                <a:solidFill>
                  <a:srgbClr val="F3F3F3"/>
                </a:solidFill>
                <a:latin typeface="Times New Roman"/>
                <a:ea typeface="Times New Roman"/>
                <a:cs typeface="Times New Roman"/>
                <a:sym typeface="Times New Roman"/>
              </a:rPr>
              <a:t>Prof. Camille Grange</a:t>
            </a:r>
            <a:endParaRPr b="1" sz="2400">
              <a:solidFill>
                <a:srgbClr val="F3F3F3"/>
              </a:solidFill>
              <a:latin typeface="Rokkitt"/>
              <a:ea typeface="Rokkitt"/>
              <a:cs typeface="Rokkitt"/>
              <a:sym typeface="Rokkitt"/>
            </a:endParaRPr>
          </a:p>
        </p:txBody>
      </p:sp>
      <p:pic>
        <p:nvPicPr>
          <p:cNvPr id="82" name="Google Shape;82;p15"/>
          <p:cNvPicPr preferRelativeResize="0"/>
          <p:nvPr/>
        </p:nvPicPr>
        <p:blipFill rotWithShape="1">
          <a:blip r:embed="rId3">
            <a:alphaModFix/>
          </a:blip>
          <a:srcRect b="-369889" l="10430" r="-10430" t="369889"/>
          <a:stretch/>
        </p:blipFill>
        <p:spPr>
          <a:xfrm>
            <a:off x="1177650" y="772376"/>
            <a:ext cx="7049877" cy="1341975"/>
          </a:xfrm>
          <a:prstGeom prst="rect">
            <a:avLst/>
          </a:prstGeom>
          <a:noFill/>
          <a:ln>
            <a:noFill/>
          </a:ln>
        </p:spPr>
      </p:pic>
      <p:sp>
        <p:nvSpPr>
          <p:cNvPr id="83" name="Google Shape;83;p15"/>
          <p:cNvSpPr txBox="1"/>
          <p:nvPr>
            <p:ph idx="1" type="subTitle"/>
          </p:nvPr>
        </p:nvSpPr>
        <p:spPr>
          <a:xfrm>
            <a:off x="311700" y="2504750"/>
            <a:ext cx="5245500" cy="98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Séance 1 - Nature et moteurs de la révolution numérique</a:t>
            </a:r>
            <a:r>
              <a:rPr lang="fr-CA"/>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144" name="Google Shape;144;p24"/>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Sphères d’apprentissage</a:t>
            </a:r>
            <a:endParaRPr/>
          </a:p>
        </p:txBody>
      </p:sp>
      <p:grpSp>
        <p:nvGrpSpPr>
          <p:cNvPr id="145" name="Google Shape;145;p24"/>
          <p:cNvGrpSpPr/>
          <p:nvPr/>
        </p:nvGrpSpPr>
        <p:grpSpPr>
          <a:xfrm>
            <a:off x="1138776" y="1553831"/>
            <a:ext cx="6311741" cy="4718265"/>
            <a:chOff x="669608" y="-146015"/>
            <a:chExt cx="6311741" cy="4718265"/>
          </a:xfrm>
        </p:grpSpPr>
        <p:sp>
          <p:nvSpPr>
            <p:cNvPr id="146" name="Google Shape;146;p24"/>
            <p:cNvSpPr/>
            <p:nvPr/>
          </p:nvSpPr>
          <p:spPr>
            <a:xfrm>
              <a:off x="2907355" y="1482331"/>
              <a:ext cx="1809900" cy="1461600"/>
            </a:xfrm>
            <a:prstGeom prst="ellipse">
              <a:avLst/>
            </a:prstGeom>
            <a:solidFill>
              <a:schemeClr val="dk1"/>
            </a:soli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47" name="Google Shape;147;p24"/>
            <p:cNvSpPr txBox="1"/>
            <p:nvPr/>
          </p:nvSpPr>
          <p:spPr>
            <a:xfrm>
              <a:off x="3172389" y="1696385"/>
              <a:ext cx="1279800" cy="1033500"/>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None/>
              </a:pPr>
              <a:r>
                <a:rPr b="1" lang="fr-CA" sz="1800">
                  <a:solidFill>
                    <a:schemeClr val="lt1"/>
                  </a:solidFill>
                  <a:latin typeface="Times New Roman"/>
                  <a:ea typeface="Times New Roman"/>
                  <a:cs typeface="Times New Roman"/>
                  <a:sym typeface="Times New Roman"/>
                </a:rPr>
                <a:t>Ce cours</a:t>
              </a:r>
              <a:endParaRPr b="1" sz="1800">
                <a:solidFill>
                  <a:schemeClr val="lt1"/>
                </a:solidFill>
                <a:latin typeface="Times New Roman"/>
                <a:ea typeface="Times New Roman"/>
                <a:cs typeface="Times New Roman"/>
                <a:sym typeface="Times New Roman"/>
              </a:endParaRPr>
            </a:p>
          </p:txBody>
        </p:sp>
        <p:sp>
          <p:nvSpPr>
            <p:cNvPr id="148" name="Google Shape;148;p24"/>
            <p:cNvSpPr/>
            <p:nvPr/>
          </p:nvSpPr>
          <p:spPr>
            <a:xfrm rot="-5400000">
              <a:off x="3768091" y="1203708"/>
              <a:ext cx="88200" cy="395700"/>
            </a:xfrm>
            <a:prstGeom prst="rightArrow">
              <a:avLst>
                <a:gd fmla="val 60000" name="adj1"/>
                <a:gd fmla="val 50000" name="adj2"/>
              </a:avLst>
            </a:prstGeom>
            <a:gradFill>
              <a:gsLst>
                <a:gs pos="0">
                  <a:srgbClr val="796D79"/>
                </a:gs>
                <a:gs pos="100000">
                  <a:srgbClr val="D3C5D3"/>
                </a:gs>
              </a:gsLst>
              <a:lin ang="5400012" scaled="0"/>
            </a:gra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49" name="Google Shape;149;p24"/>
            <p:cNvSpPr txBox="1"/>
            <p:nvPr/>
          </p:nvSpPr>
          <p:spPr>
            <a:xfrm rot="-5400000">
              <a:off x="3781400" y="1295958"/>
              <a:ext cx="61800" cy="237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1" sz="1000">
                <a:solidFill>
                  <a:schemeClr val="lt1"/>
                </a:solidFill>
                <a:latin typeface="Times New Roman"/>
                <a:ea typeface="Times New Roman"/>
                <a:cs typeface="Times New Roman"/>
                <a:sym typeface="Times New Roman"/>
              </a:endParaRPr>
            </a:p>
          </p:txBody>
        </p:sp>
        <p:sp>
          <p:nvSpPr>
            <p:cNvPr id="150" name="Google Shape;150;p24"/>
            <p:cNvSpPr/>
            <p:nvPr/>
          </p:nvSpPr>
          <p:spPr>
            <a:xfrm>
              <a:off x="2731506" y="-146015"/>
              <a:ext cx="2161500" cy="1461600"/>
            </a:xfrm>
            <a:prstGeom prst="ellipse">
              <a:avLst/>
            </a:prstGeom>
            <a:solidFill>
              <a:srgbClr val="FEA716"/>
            </a:soli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51" name="Google Shape;151;p24"/>
            <p:cNvSpPr txBox="1"/>
            <p:nvPr/>
          </p:nvSpPr>
          <p:spPr>
            <a:xfrm>
              <a:off x="3048045" y="68039"/>
              <a:ext cx="1528500" cy="10335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b="1" lang="fr-CA" sz="1400">
                  <a:solidFill>
                    <a:schemeClr val="lt1"/>
                  </a:solidFill>
                  <a:latin typeface="Times New Roman"/>
                  <a:ea typeface="Times New Roman"/>
                  <a:cs typeface="Times New Roman"/>
                  <a:sym typeface="Times New Roman"/>
                </a:rPr>
                <a:t>Concepts et cadres de réflexion (articles scientifiques)</a:t>
              </a:r>
              <a:endParaRPr b="1" sz="1400">
                <a:solidFill>
                  <a:schemeClr val="lt1"/>
                </a:solidFill>
                <a:latin typeface="Times New Roman"/>
                <a:ea typeface="Times New Roman"/>
                <a:cs typeface="Times New Roman"/>
                <a:sym typeface="Times New Roman"/>
              </a:endParaRPr>
            </a:p>
          </p:txBody>
        </p:sp>
        <p:sp>
          <p:nvSpPr>
            <p:cNvPr id="152" name="Google Shape;152;p24"/>
            <p:cNvSpPr/>
            <p:nvPr/>
          </p:nvSpPr>
          <p:spPr>
            <a:xfrm rot="-1332808">
              <a:off x="4675878" y="1628786"/>
              <a:ext cx="162673" cy="395709"/>
            </a:xfrm>
            <a:prstGeom prst="rightArrow">
              <a:avLst>
                <a:gd fmla="val 60000" name="adj1"/>
                <a:gd fmla="val 50000" name="adj2"/>
              </a:avLst>
            </a:prstGeom>
            <a:gradFill>
              <a:gsLst>
                <a:gs pos="0">
                  <a:srgbClr val="796D79"/>
                </a:gs>
                <a:gs pos="100000">
                  <a:srgbClr val="D3C5D3"/>
                </a:gs>
              </a:gsLst>
              <a:lin ang="5400012" scaled="0"/>
            </a:gra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53" name="Google Shape;153;p24"/>
            <p:cNvSpPr txBox="1"/>
            <p:nvPr/>
          </p:nvSpPr>
          <p:spPr>
            <a:xfrm rot="-1338372">
              <a:off x="4677775" y="1717056"/>
              <a:ext cx="113817" cy="2376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1" sz="1000">
                <a:solidFill>
                  <a:schemeClr val="lt1"/>
                </a:solidFill>
                <a:latin typeface="Times New Roman"/>
                <a:ea typeface="Times New Roman"/>
                <a:cs typeface="Times New Roman"/>
                <a:sym typeface="Times New Roman"/>
              </a:endParaRPr>
            </a:p>
          </p:txBody>
        </p:sp>
        <p:sp>
          <p:nvSpPr>
            <p:cNvPr id="154" name="Google Shape;154;p24"/>
            <p:cNvSpPr/>
            <p:nvPr/>
          </p:nvSpPr>
          <p:spPr>
            <a:xfrm>
              <a:off x="4747523" y="657724"/>
              <a:ext cx="2161500" cy="1461600"/>
            </a:xfrm>
            <a:prstGeom prst="ellipse">
              <a:avLst/>
            </a:prstGeom>
            <a:solidFill>
              <a:srgbClr val="FEA716"/>
            </a:soli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55" name="Google Shape;155;p24"/>
            <p:cNvSpPr txBox="1"/>
            <p:nvPr/>
          </p:nvSpPr>
          <p:spPr>
            <a:xfrm>
              <a:off x="5064062" y="871778"/>
              <a:ext cx="1528500" cy="10335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b="1" lang="fr-CA" sz="1400">
                  <a:solidFill>
                    <a:srgbClr val="FFFFFF"/>
                  </a:solidFill>
                  <a:latin typeface="Times New Roman"/>
                  <a:ea typeface="Times New Roman"/>
                  <a:cs typeface="Times New Roman"/>
                  <a:sym typeface="Times New Roman"/>
                </a:rPr>
                <a:t>Culture générale business-TI </a:t>
              </a:r>
              <a:endParaRPr b="1"/>
            </a:p>
            <a:p>
              <a:pPr indent="0" lvl="0" marL="0" marR="0" rtl="0" algn="ctr">
                <a:lnSpc>
                  <a:spcPct val="90000"/>
                </a:lnSpc>
                <a:spcBef>
                  <a:spcPts val="490"/>
                </a:spcBef>
                <a:spcAft>
                  <a:spcPts val="0"/>
                </a:spcAft>
                <a:buNone/>
              </a:pPr>
              <a:r>
                <a:rPr b="1" lang="fr-CA" sz="1400">
                  <a:solidFill>
                    <a:srgbClr val="FFFFFF"/>
                  </a:solidFill>
                  <a:latin typeface="Times New Roman"/>
                  <a:ea typeface="Times New Roman"/>
                  <a:cs typeface="Times New Roman"/>
                  <a:sym typeface="Times New Roman"/>
                </a:rPr>
                <a:t>(rapports, études de cas)</a:t>
              </a:r>
              <a:endParaRPr b="1" sz="1400">
                <a:solidFill>
                  <a:srgbClr val="FFFFFF"/>
                </a:solidFill>
                <a:latin typeface="Times New Roman"/>
                <a:ea typeface="Times New Roman"/>
                <a:cs typeface="Times New Roman"/>
                <a:sym typeface="Times New Roman"/>
              </a:endParaRPr>
            </a:p>
          </p:txBody>
        </p:sp>
        <p:sp>
          <p:nvSpPr>
            <p:cNvPr id="156" name="Google Shape;156;p24"/>
            <p:cNvSpPr/>
            <p:nvPr/>
          </p:nvSpPr>
          <p:spPr>
            <a:xfrm rot="1307118">
              <a:off x="4692449" y="2406799"/>
              <a:ext cx="198044" cy="395810"/>
            </a:xfrm>
            <a:prstGeom prst="rightArrow">
              <a:avLst>
                <a:gd fmla="val 60000" name="adj1"/>
                <a:gd fmla="val 50000" name="adj2"/>
              </a:avLst>
            </a:prstGeom>
            <a:gradFill>
              <a:gsLst>
                <a:gs pos="0">
                  <a:srgbClr val="796D79"/>
                </a:gs>
                <a:gs pos="100000">
                  <a:srgbClr val="D3C5D3"/>
                </a:gs>
              </a:gsLst>
              <a:lin ang="5400012" scaled="0"/>
            </a:gra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57" name="Google Shape;157;p24"/>
            <p:cNvSpPr txBox="1"/>
            <p:nvPr/>
          </p:nvSpPr>
          <p:spPr>
            <a:xfrm rot="1310847">
              <a:off x="4694551" y="2475012"/>
              <a:ext cx="138659" cy="23748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1" sz="1000">
                <a:solidFill>
                  <a:schemeClr val="lt1"/>
                </a:solidFill>
                <a:latin typeface="Times New Roman"/>
                <a:ea typeface="Times New Roman"/>
                <a:cs typeface="Times New Roman"/>
                <a:sym typeface="Times New Roman"/>
              </a:endParaRPr>
            </a:p>
          </p:txBody>
        </p:sp>
        <p:sp>
          <p:nvSpPr>
            <p:cNvPr id="158" name="Google Shape;158;p24"/>
            <p:cNvSpPr/>
            <p:nvPr/>
          </p:nvSpPr>
          <p:spPr>
            <a:xfrm>
              <a:off x="4819849" y="2317372"/>
              <a:ext cx="2161500" cy="1461600"/>
            </a:xfrm>
            <a:prstGeom prst="ellipse">
              <a:avLst/>
            </a:prstGeom>
            <a:solidFill>
              <a:srgbClr val="911E06"/>
            </a:soli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59" name="Google Shape;159;p24"/>
            <p:cNvSpPr txBox="1"/>
            <p:nvPr/>
          </p:nvSpPr>
          <p:spPr>
            <a:xfrm>
              <a:off x="5136388" y="2531426"/>
              <a:ext cx="1528500" cy="10335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b="1" lang="fr-CA" sz="1400">
                  <a:solidFill>
                    <a:schemeClr val="lt1"/>
                  </a:solidFill>
                  <a:latin typeface="Times New Roman"/>
                  <a:ea typeface="Times New Roman"/>
                  <a:cs typeface="Times New Roman"/>
                  <a:sym typeface="Times New Roman"/>
                </a:rPr>
                <a:t>Analyse rigoureuse, capacité à faire des liens et synthétiser</a:t>
              </a:r>
              <a:endParaRPr b="1" sz="1400">
                <a:solidFill>
                  <a:schemeClr val="lt1"/>
                </a:solidFill>
                <a:latin typeface="Times New Roman"/>
                <a:ea typeface="Times New Roman"/>
                <a:cs typeface="Times New Roman"/>
                <a:sym typeface="Times New Roman"/>
              </a:endParaRPr>
            </a:p>
          </p:txBody>
        </p:sp>
        <p:sp>
          <p:nvSpPr>
            <p:cNvPr id="160" name="Google Shape;160;p24"/>
            <p:cNvSpPr/>
            <p:nvPr/>
          </p:nvSpPr>
          <p:spPr>
            <a:xfrm rot="5146666">
              <a:off x="3828338" y="2826554"/>
              <a:ext cx="89643" cy="395916"/>
            </a:xfrm>
            <a:prstGeom prst="rightArrow">
              <a:avLst>
                <a:gd fmla="val 60000" name="adj1"/>
                <a:gd fmla="val 50000" name="adj2"/>
              </a:avLst>
            </a:prstGeom>
            <a:gradFill>
              <a:gsLst>
                <a:gs pos="0">
                  <a:srgbClr val="796D79"/>
                </a:gs>
                <a:gs pos="100000">
                  <a:srgbClr val="D3C5D3"/>
                </a:gs>
              </a:gsLst>
              <a:lin ang="5400012" scaled="0"/>
            </a:gra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61" name="Google Shape;161;p24"/>
            <p:cNvSpPr txBox="1"/>
            <p:nvPr/>
          </p:nvSpPr>
          <p:spPr>
            <a:xfrm rot="5137336">
              <a:off x="3840932" y="2892420"/>
              <a:ext cx="62883" cy="23736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1" sz="1000">
                <a:solidFill>
                  <a:schemeClr val="lt1"/>
                </a:solidFill>
                <a:latin typeface="Times New Roman"/>
                <a:ea typeface="Times New Roman"/>
                <a:cs typeface="Times New Roman"/>
                <a:sym typeface="Times New Roman"/>
              </a:endParaRPr>
            </a:p>
          </p:txBody>
        </p:sp>
        <p:sp>
          <p:nvSpPr>
            <p:cNvPr id="162" name="Google Shape;162;p24"/>
            <p:cNvSpPr/>
            <p:nvPr/>
          </p:nvSpPr>
          <p:spPr>
            <a:xfrm>
              <a:off x="2854023" y="3110650"/>
              <a:ext cx="2161500" cy="1461600"/>
            </a:xfrm>
            <a:prstGeom prst="ellipse">
              <a:avLst/>
            </a:prstGeom>
            <a:solidFill>
              <a:srgbClr val="911E06"/>
            </a:soli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63" name="Google Shape;163;p24"/>
            <p:cNvSpPr txBox="1"/>
            <p:nvPr/>
          </p:nvSpPr>
          <p:spPr>
            <a:xfrm>
              <a:off x="3170562" y="3324704"/>
              <a:ext cx="1528500" cy="10335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b="1" lang="fr-CA" sz="1400">
                  <a:solidFill>
                    <a:schemeClr val="lt1"/>
                  </a:solidFill>
                  <a:latin typeface="Times New Roman"/>
                  <a:ea typeface="Times New Roman"/>
                  <a:cs typeface="Times New Roman"/>
                  <a:sym typeface="Times New Roman"/>
                </a:rPr>
                <a:t>Esprit critique</a:t>
              </a:r>
              <a:endParaRPr b="1" sz="1400">
                <a:solidFill>
                  <a:schemeClr val="lt1"/>
                </a:solidFill>
                <a:latin typeface="Times New Roman"/>
                <a:ea typeface="Times New Roman"/>
                <a:cs typeface="Times New Roman"/>
                <a:sym typeface="Times New Roman"/>
              </a:endParaRPr>
            </a:p>
          </p:txBody>
        </p:sp>
        <p:sp>
          <p:nvSpPr>
            <p:cNvPr id="164" name="Google Shape;164;p24"/>
            <p:cNvSpPr/>
            <p:nvPr/>
          </p:nvSpPr>
          <p:spPr>
            <a:xfrm rot="9347444">
              <a:off x="2908193" y="2402463"/>
              <a:ext cx="84863" cy="395715"/>
            </a:xfrm>
            <a:prstGeom prst="rightArrow">
              <a:avLst>
                <a:gd fmla="val 60000" name="adj1"/>
                <a:gd fmla="val 50000" name="adj2"/>
              </a:avLst>
            </a:prstGeom>
            <a:gradFill>
              <a:gsLst>
                <a:gs pos="0">
                  <a:srgbClr val="796D79"/>
                </a:gs>
                <a:gs pos="100000">
                  <a:srgbClr val="D3C5D3"/>
                </a:gs>
              </a:gsLst>
              <a:lin ang="5400012" scaled="0"/>
            </a:gra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65" name="Google Shape;165;p24"/>
            <p:cNvSpPr txBox="1"/>
            <p:nvPr/>
          </p:nvSpPr>
          <p:spPr>
            <a:xfrm rot="-1453665">
              <a:off x="2932573" y="2476312"/>
              <a:ext cx="59216" cy="23741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1" sz="1000">
                <a:solidFill>
                  <a:schemeClr val="lt1"/>
                </a:solidFill>
                <a:latin typeface="Times New Roman"/>
                <a:ea typeface="Times New Roman"/>
                <a:cs typeface="Times New Roman"/>
                <a:sym typeface="Times New Roman"/>
              </a:endParaRPr>
            </a:p>
          </p:txBody>
        </p:sp>
        <p:sp>
          <p:nvSpPr>
            <p:cNvPr id="166" name="Google Shape;166;p24"/>
            <p:cNvSpPr/>
            <p:nvPr/>
          </p:nvSpPr>
          <p:spPr>
            <a:xfrm>
              <a:off x="894666" y="2307589"/>
              <a:ext cx="2161500" cy="1461600"/>
            </a:xfrm>
            <a:prstGeom prst="ellipse">
              <a:avLst/>
            </a:prstGeom>
            <a:solidFill>
              <a:srgbClr val="000090"/>
            </a:soli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67" name="Google Shape;167;p24"/>
            <p:cNvSpPr txBox="1"/>
            <p:nvPr/>
          </p:nvSpPr>
          <p:spPr>
            <a:xfrm>
              <a:off x="1211205" y="2521643"/>
              <a:ext cx="1528500" cy="10335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b="1" lang="fr-CA" sz="1400">
                  <a:solidFill>
                    <a:schemeClr val="lt1"/>
                  </a:solidFill>
                  <a:latin typeface="Times New Roman"/>
                  <a:ea typeface="Times New Roman"/>
                  <a:cs typeface="Times New Roman"/>
                  <a:sym typeface="Times New Roman"/>
                </a:rPr>
                <a:t>Communication </a:t>
              </a:r>
              <a:endParaRPr b="1"/>
            </a:p>
            <a:p>
              <a:pPr indent="0" lvl="0" marL="0" marR="0" rtl="0" algn="ctr">
                <a:lnSpc>
                  <a:spcPct val="90000"/>
                </a:lnSpc>
                <a:spcBef>
                  <a:spcPts val="490"/>
                </a:spcBef>
                <a:spcAft>
                  <a:spcPts val="0"/>
                </a:spcAft>
                <a:buNone/>
              </a:pPr>
              <a:r>
                <a:rPr b="1" lang="fr-CA" sz="1400">
                  <a:solidFill>
                    <a:schemeClr val="lt1"/>
                  </a:solidFill>
                  <a:latin typeface="Times New Roman"/>
                  <a:ea typeface="Times New Roman"/>
                  <a:cs typeface="Times New Roman"/>
                  <a:sym typeface="Times New Roman"/>
                </a:rPr>
                <a:t>(orale et écrite)</a:t>
              </a:r>
              <a:endParaRPr b="1" sz="1400">
                <a:solidFill>
                  <a:schemeClr val="lt1"/>
                </a:solidFill>
                <a:latin typeface="Times New Roman"/>
                <a:ea typeface="Times New Roman"/>
                <a:cs typeface="Times New Roman"/>
                <a:sym typeface="Times New Roman"/>
              </a:endParaRPr>
            </a:p>
          </p:txBody>
        </p:sp>
        <p:sp>
          <p:nvSpPr>
            <p:cNvPr id="168" name="Google Shape;168;p24"/>
            <p:cNvSpPr/>
            <p:nvPr/>
          </p:nvSpPr>
          <p:spPr>
            <a:xfrm rot="-9485648">
              <a:off x="2837679" y="1647026"/>
              <a:ext cx="122225" cy="395866"/>
            </a:xfrm>
            <a:prstGeom prst="rightArrow">
              <a:avLst>
                <a:gd fmla="val 60000" name="adj1"/>
                <a:gd fmla="val 50000" name="adj2"/>
              </a:avLst>
            </a:prstGeom>
            <a:gradFill>
              <a:gsLst>
                <a:gs pos="0">
                  <a:srgbClr val="796D79"/>
                </a:gs>
                <a:gs pos="100000">
                  <a:srgbClr val="D3C5D3"/>
                </a:gs>
              </a:gsLst>
              <a:lin ang="5400012" scaled="0"/>
            </a:gra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69" name="Google Shape;169;p24"/>
            <p:cNvSpPr txBox="1"/>
            <p:nvPr/>
          </p:nvSpPr>
          <p:spPr>
            <a:xfrm rot="1319253">
              <a:off x="2873031" y="1733126"/>
              <a:ext cx="85736" cy="23743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1" sz="1000">
                <a:solidFill>
                  <a:schemeClr val="lt1"/>
                </a:solidFill>
                <a:latin typeface="Times New Roman"/>
                <a:ea typeface="Times New Roman"/>
                <a:cs typeface="Times New Roman"/>
                <a:sym typeface="Times New Roman"/>
              </a:endParaRPr>
            </a:p>
          </p:txBody>
        </p:sp>
        <p:sp>
          <p:nvSpPr>
            <p:cNvPr id="170" name="Google Shape;170;p24"/>
            <p:cNvSpPr/>
            <p:nvPr/>
          </p:nvSpPr>
          <p:spPr>
            <a:xfrm>
              <a:off x="669608" y="678572"/>
              <a:ext cx="2297400" cy="1461600"/>
            </a:xfrm>
            <a:prstGeom prst="ellipse">
              <a:avLst/>
            </a:prstGeom>
            <a:solidFill>
              <a:srgbClr val="B86EB8"/>
            </a:solidFill>
            <a:ln>
              <a:noFill/>
            </a:ln>
            <a:effectLst>
              <a:outerShdw blurRad="63500" rotWithShape="0" dir="5400000" dist="25400">
                <a:srgbClr val="808080">
                  <a:alpha val="749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b="1"/>
            </a:p>
          </p:txBody>
        </p:sp>
        <p:sp>
          <p:nvSpPr>
            <p:cNvPr id="171" name="Google Shape;171;p24"/>
            <p:cNvSpPr txBox="1"/>
            <p:nvPr/>
          </p:nvSpPr>
          <p:spPr>
            <a:xfrm>
              <a:off x="1006057" y="892626"/>
              <a:ext cx="1624500" cy="10335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b="1" lang="fr-CA" sz="1400">
                  <a:solidFill>
                    <a:schemeClr val="lt1"/>
                  </a:solidFill>
                  <a:latin typeface="Times New Roman"/>
                  <a:ea typeface="Times New Roman"/>
                  <a:cs typeface="Times New Roman"/>
                  <a:sym typeface="Times New Roman"/>
                </a:rPr>
                <a:t>Collaboration</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L’apprentissage par les cas: qu’est-ce qu’un cas?</a:t>
            </a:r>
            <a:endParaRPr/>
          </a:p>
        </p:txBody>
      </p:sp>
      <p:sp>
        <p:nvSpPr>
          <p:cNvPr id="177" name="Google Shape;177;p25"/>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pic>
        <p:nvPicPr>
          <p:cNvPr id="178" name="Google Shape;178;p25"/>
          <p:cNvPicPr preferRelativeResize="0"/>
          <p:nvPr/>
        </p:nvPicPr>
        <p:blipFill rotWithShape="1">
          <a:blip r:embed="rId3">
            <a:alphaModFix/>
          </a:blip>
          <a:srcRect b="8607" l="0" r="0" t="10649"/>
          <a:stretch/>
        </p:blipFill>
        <p:spPr>
          <a:xfrm>
            <a:off x="127700" y="1682031"/>
            <a:ext cx="8859901" cy="3951031"/>
          </a:xfrm>
          <a:prstGeom prst="rect">
            <a:avLst/>
          </a:prstGeom>
          <a:noFill/>
          <a:ln>
            <a:noFill/>
          </a:ln>
        </p:spPr>
      </p:pic>
      <p:sp>
        <p:nvSpPr>
          <p:cNvPr id="179" name="Google Shape;179;p25"/>
          <p:cNvSpPr txBox="1"/>
          <p:nvPr/>
        </p:nvSpPr>
        <p:spPr>
          <a:xfrm>
            <a:off x="370725" y="5807675"/>
            <a:ext cx="5354700" cy="318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CA"/>
              <a:t>crédit: Anne Mesny, Centre de cas HEC Montréal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CA"/>
              <a:t>L’apprentissage par les cas: pour que ça marche</a:t>
            </a:r>
            <a:endParaRPr/>
          </a:p>
        </p:txBody>
      </p:sp>
      <p:sp>
        <p:nvSpPr>
          <p:cNvPr id="185" name="Google Shape;185;p26"/>
          <p:cNvSpPr txBox="1"/>
          <p:nvPr>
            <p:ph idx="1" type="body"/>
          </p:nvPr>
        </p:nvSpPr>
        <p:spPr>
          <a:xfrm>
            <a:off x="498474" y="1600100"/>
            <a:ext cx="7556400" cy="4145100"/>
          </a:xfrm>
          <a:prstGeom prst="rect">
            <a:avLst/>
          </a:prstGeom>
        </p:spPr>
        <p:txBody>
          <a:bodyPr anchorCtr="0" anchor="t" bIns="91425" lIns="91425" spcFirstLastPara="1" rIns="91425" wrap="square" tIns="91425">
            <a:noAutofit/>
          </a:bodyPr>
          <a:lstStyle/>
          <a:p>
            <a:pPr indent="-323850" lvl="0" marL="914400" rtl="0">
              <a:spcBef>
                <a:spcPts val="2000"/>
              </a:spcBef>
              <a:spcAft>
                <a:spcPts val="0"/>
              </a:spcAft>
              <a:buSzPts val="1500"/>
              <a:buChar char="■"/>
            </a:pPr>
            <a:r>
              <a:rPr lang="fr-CA"/>
              <a:t>Vous devez être bien </a:t>
            </a:r>
            <a:r>
              <a:rPr b="1" lang="fr-CA"/>
              <a:t>préparés</a:t>
            </a:r>
            <a:endParaRPr b="1"/>
          </a:p>
          <a:p>
            <a:pPr indent="-314325" lvl="1" marL="1371600" rtl="0">
              <a:spcBef>
                <a:spcPts val="0"/>
              </a:spcBef>
              <a:spcAft>
                <a:spcPts val="0"/>
              </a:spcAft>
              <a:buSzPts val="1350"/>
              <a:buChar char="■"/>
            </a:pPr>
            <a:r>
              <a:rPr lang="fr-CA"/>
              <a:t>lecture</a:t>
            </a:r>
            <a:endParaRPr/>
          </a:p>
          <a:p>
            <a:pPr indent="-314325" lvl="1" marL="1371600" rtl="0">
              <a:spcBef>
                <a:spcPts val="0"/>
              </a:spcBef>
              <a:spcAft>
                <a:spcPts val="0"/>
              </a:spcAft>
              <a:buSzPts val="1350"/>
              <a:buChar char="■"/>
            </a:pPr>
            <a:r>
              <a:rPr lang="fr-CA"/>
              <a:t>questions de préparation</a:t>
            </a:r>
            <a:endParaRPr/>
          </a:p>
          <a:p>
            <a:pPr indent="-323850" lvl="0" marL="914400" rtl="0">
              <a:spcBef>
                <a:spcPts val="0"/>
              </a:spcBef>
              <a:spcAft>
                <a:spcPts val="0"/>
              </a:spcAft>
              <a:buSzPts val="1500"/>
              <a:buChar char="■"/>
            </a:pPr>
            <a:r>
              <a:rPr lang="fr-CA"/>
              <a:t>Vous devez être prêts à </a:t>
            </a:r>
            <a:r>
              <a:rPr b="1" lang="fr-CA"/>
              <a:t>contribuer</a:t>
            </a:r>
            <a:r>
              <a:rPr lang="fr-CA"/>
              <a:t> aux discussions</a:t>
            </a:r>
            <a:endParaRPr/>
          </a:p>
          <a:p>
            <a:pPr indent="-314325" lvl="1" marL="1371600" rtl="0">
              <a:spcBef>
                <a:spcPts val="0"/>
              </a:spcBef>
              <a:spcAft>
                <a:spcPts val="0"/>
              </a:spcAft>
              <a:buSzPts val="1350"/>
              <a:buChar char="■"/>
            </a:pPr>
            <a:r>
              <a:rPr lang="fr-CA"/>
              <a:t>engagement en classe</a:t>
            </a:r>
            <a:endParaRPr/>
          </a:p>
          <a:p>
            <a:pPr indent="-314325" lvl="1" marL="1371600" rtl="0">
              <a:spcBef>
                <a:spcPts val="0"/>
              </a:spcBef>
              <a:spcAft>
                <a:spcPts val="0"/>
              </a:spcAft>
              <a:buSzPts val="1350"/>
              <a:buChar char="■"/>
            </a:pPr>
            <a:r>
              <a:rPr lang="fr-CA"/>
              <a:t>pas de facebook, téléphone ou autre distraction du genre</a:t>
            </a:r>
            <a:endParaRPr/>
          </a:p>
          <a:p>
            <a:pPr indent="-323850" lvl="0" marL="914400" rtl="0">
              <a:spcBef>
                <a:spcPts val="0"/>
              </a:spcBef>
              <a:spcAft>
                <a:spcPts val="0"/>
              </a:spcAft>
              <a:buSzPts val="1500"/>
              <a:buChar char="■"/>
            </a:pPr>
            <a:r>
              <a:rPr lang="fr-CA"/>
              <a:t>Une </a:t>
            </a:r>
            <a:r>
              <a:rPr b="1" lang="fr-CA"/>
              <a:t>discussion</a:t>
            </a:r>
            <a:r>
              <a:rPr lang="fr-CA"/>
              <a:t> constructive</a:t>
            </a:r>
            <a:endParaRPr/>
          </a:p>
          <a:p>
            <a:pPr indent="-314325" lvl="1" marL="1371600" rtl="0">
              <a:spcBef>
                <a:spcPts val="0"/>
              </a:spcBef>
              <a:spcAft>
                <a:spcPts val="0"/>
              </a:spcAft>
              <a:buSzPts val="1350"/>
              <a:buChar char="■"/>
            </a:pPr>
            <a:r>
              <a:rPr lang="fr-CA"/>
              <a:t>Pas nécessairement une ‘solution’</a:t>
            </a:r>
            <a:endParaRPr/>
          </a:p>
          <a:p>
            <a:pPr indent="-314325" lvl="1" marL="1371600" rtl="0">
              <a:spcBef>
                <a:spcPts val="0"/>
              </a:spcBef>
              <a:spcAft>
                <a:spcPts val="0"/>
              </a:spcAft>
              <a:buSzPts val="1350"/>
              <a:buChar char="■"/>
            </a:pPr>
            <a:r>
              <a:rPr lang="fr-CA"/>
              <a:t>Le consensus n’est pas nécessaire </a:t>
            </a:r>
            <a:endParaRPr/>
          </a:p>
        </p:txBody>
      </p:sp>
      <p:sp>
        <p:nvSpPr>
          <p:cNvPr id="186" name="Google Shape;186;p26"/>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CA"/>
              <a:t>L’apprentissage par les cas: les trois étapes</a:t>
            </a:r>
            <a:endParaRPr/>
          </a:p>
        </p:txBody>
      </p:sp>
      <p:sp>
        <p:nvSpPr>
          <p:cNvPr id="192" name="Google Shape;192;p27"/>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133350" lvl="0" marL="228600" rtl="0">
              <a:spcBef>
                <a:spcPts val="2000"/>
              </a:spcBef>
              <a:spcAft>
                <a:spcPts val="1600"/>
              </a:spcAft>
              <a:buNone/>
            </a:pPr>
            <a:r>
              <a:t/>
            </a:r>
            <a:endParaRPr/>
          </a:p>
        </p:txBody>
      </p:sp>
      <p:sp>
        <p:nvSpPr>
          <p:cNvPr id="193" name="Google Shape;193;p27"/>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fr-CA"/>
              <a:t>‹#›</a:t>
            </a:fld>
            <a:endParaRPr/>
          </a:p>
        </p:txBody>
      </p:sp>
      <p:pic>
        <p:nvPicPr>
          <p:cNvPr id="194" name="Google Shape;194;p27"/>
          <p:cNvPicPr preferRelativeResize="0"/>
          <p:nvPr/>
        </p:nvPicPr>
        <p:blipFill>
          <a:blip r:embed="rId3">
            <a:alphaModFix/>
          </a:blip>
          <a:stretch>
            <a:fillRect/>
          </a:stretch>
        </p:blipFill>
        <p:spPr>
          <a:xfrm>
            <a:off x="422150" y="1313450"/>
            <a:ext cx="6023950" cy="4507075"/>
          </a:xfrm>
          <a:prstGeom prst="rect">
            <a:avLst/>
          </a:prstGeom>
          <a:noFill/>
          <a:ln>
            <a:noFill/>
          </a:ln>
        </p:spPr>
      </p:pic>
      <p:sp>
        <p:nvSpPr>
          <p:cNvPr id="195" name="Google Shape;195;p27"/>
          <p:cNvSpPr txBox="1"/>
          <p:nvPr/>
        </p:nvSpPr>
        <p:spPr>
          <a:xfrm>
            <a:off x="1163600" y="5962125"/>
            <a:ext cx="5354700" cy="31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fr-CA"/>
              <a:t>crédit: Ivey case centre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498474" y="431663"/>
            <a:ext cx="7556400" cy="11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Rokkitt"/>
              <a:buNone/>
            </a:pPr>
            <a:r>
              <a:rPr b="0" i="0" lang="fr-CA" sz="2800" u="none" cap="none" strike="noStrike">
                <a:solidFill>
                  <a:schemeClr val="accent1"/>
                </a:solidFill>
                <a:latin typeface="Rokkitt"/>
                <a:ea typeface="Rokkitt"/>
                <a:cs typeface="Rokkitt"/>
                <a:sym typeface="Rokkitt"/>
              </a:rPr>
              <a:t>Évaluation</a:t>
            </a:r>
            <a:endParaRPr b="0" i="0" sz="2800" u="none" cap="none" strike="noStrike">
              <a:solidFill>
                <a:schemeClr val="accent1"/>
              </a:solidFill>
              <a:latin typeface="Rokkitt"/>
              <a:ea typeface="Rokkitt"/>
              <a:cs typeface="Rokkitt"/>
              <a:sym typeface="Rokkitt"/>
            </a:endParaRPr>
          </a:p>
        </p:txBody>
      </p:sp>
      <p:sp>
        <p:nvSpPr>
          <p:cNvPr id="201" name="Google Shape;201;p28"/>
          <p:cNvSpPr txBox="1"/>
          <p:nvPr>
            <p:ph idx="12" type="sldNum"/>
          </p:nvPr>
        </p:nvSpPr>
        <p:spPr>
          <a:xfrm>
            <a:off x="8305800" y="405120"/>
            <a:ext cx="554100" cy="3651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fr-CA"/>
              <a:t>‹#›</a:t>
            </a:fld>
            <a:endParaRPr/>
          </a:p>
        </p:txBody>
      </p:sp>
      <p:graphicFrame>
        <p:nvGraphicFramePr>
          <p:cNvPr id="202" name="Google Shape;202;p28"/>
          <p:cNvGraphicFramePr/>
          <p:nvPr/>
        </p:nvGraphicFramePr>
        <p:xfrm>
          <a:off x="574681" y="1936840"/>
          <a:ext cx="3000000" cy="3000000"/>
        </p:xfrm>
        <a:graphic>
          <a:graphicData uri="http://schemas.openxmlformats.org/drawingml/2006/table">
            <a:tbl>
              <a:tblPr>
                <a:noFill/>
                <a:tableStyleId>{D28E4E5D-A644-4D70-A8E9-F45FEFBDB17F}</a:tableStyleId>
              </a:tblPr>
              <a:tblGrid>
                <a:gridCol w="5459625"/>
                <a:gridCol w="1912025"/>
              </a:tblGrid>
              <a:tr h="450850">
                <a:tc>
                  <a:txBody>
                    <a:bodyPr>
                      <a:noAutofit/>
                    </a:bodyPr>
                    <a:lstStyle/>
                    <a:p>
                      <a:pPr indent="0" lvl="0" marL="0" marR="0" rtl="0">
                        <a:lnSpc>
                          <a:spcPct val="100000"/>
                        </a:lnSpc>
                        <a:spcBef>
                          <a:spcPts val="0"/>
                        </a:spcBef>
                        <a:spcAft>
                          <a:spcPts val="0"/>
                        </a:spcAft>
                        <a:buClr>
                          <a:srgbClr val="FDC00A"/>
                        </a:buClr>
                        <a:buFont typeface="Times New Roman"/>
                        <a:buNone/>
                      </a:pPr>
                      <a:r>
                        <a:rPr b="1" i="0" lang="fr-CA" sz="2000" u="none" cap="none" strike="noStrike">
                          <a:solidFill>
                            <a:srgbClr val="595959"/>
                          </a:solidFill>
                          <a:latin typeface="Times New Roman"/>
                          <a:ea typeface="Times New Roman"/>
                          <a:cs typeface="Times New Roman"/>
                          <a:sym typeface="Times New Roman"/>
                        </a:rPr>
                        <a:t>Activités</a:t>
                      </a:r>
                      <a:endParaRPr>
                        <a:solidFill>
                          <a:srgbClr val="595959"/>
                        </a:solidFill>
                      </a:endParaRPr>
                    </a:p>
                  </a:txBody>
                  <a:tcPr marT="45725" marB="45725" marR="91450" marL="91450">
                    <a:lnL cap="flat" cmpd="sng" w="28575">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c>
                  <a:txBody>
                    <a:bodyPr>
                      <a:noAutofit/>
                    </a:bodyPr>
                    <a:lstStyle/>
                    <a:p>
                      <a:pPr indent="0" lvl="0" marL="0" marR="0" rtl="0">
                        <a:lnSpc>
                          <a:spcPct val="100000"/>
                        </a:lnSpc>
                        <a:spcBef>
                          <a:spcPts val="0"/>
                        </a:spcBef>
                        <a:spcAft>
                          <a:spcPts val="0"/>
                        </a:spcAft>
                        <a:buClr>
                          <a:srgbClr val="FDC00A"/>
                        </a:buClr>
                        <a:buFont typeface="Times New Roman"/>
                        <a:buNone/>
                      </a:pPr>
                      <a:r>
                        <a:rPr b="1" i="0" lang="fr-CA" sz="2000" u="none" cap="none" strike="noStrike">
                          <a:solidFill>
                            <a:srgbClr val="595959"/>
                          </a:solidFill>
                          <a:latin typeface="Times New Roman"/>
                          <a:ea typeface="Times New Roman"/>
                          <a:cs typeface="Times New Roman"/>
                          <a:sym typeface="Times New Roman"/>
                        </a:rPr>
                        <a:t>Pond</a:t>
                      </a:r>
                      <a:r>
                        <a:rPr b="1" lang="fr-CA" sz="2000">
                          <a:solidFill>
                            <a:srgbClr val="595959"/>
                          </a:solidFill>
                          <a:latin typeface="Times New Roman"/>
                          <a:ea typeface="Times New Roman"/>
                          <a:cs typeface="Times New Roman"/>
                          <a:sym typeface="Times New Roman"/>
                        </a:rPr>
                        <a:t>ération</a:t>
                      </a:r>
                      <a:endParaRPr>
                        <a:solidFill>
                          <a:srgbClr val="595959"/>
                        </a:solidFill>
                      </a:endParaRPr>
                    </a:p>
                  </a:txBody>
                  <a:tcPr marT="45725" marB="45725" marR="91450" marL="91450">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28575">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r>
              <a:tr h="685800">
                <a:tc>
                  <a:txBody>
                    <a:bodyPr>
                      <a:noAutofit/>
                    </a:bodyPr>
                    <a:lstStyle/>
                    <a:p>
                      <a:pPr indent="-342900" lvl="0" marL="342900" marR="0" rtl="0" algn="l">
                        <a:lnSpc>
                          <a:spcPct val="100000"/>
                        </a:lnSpc>
                        <a:spcBef>
                          <a:spcPts val="0"/>
                        </a:spcBef>
                        <a:spcAft>
                          <a:spcPts val="0"/>
                        </a:spcAft>
                        <a:buClr>
                          <a:srgbClr val="595959"/>
                        </a:buClr>
                        <a:buSzPts val="2000"/>
                        <a:buFont typeface="Arial"/>
                        <a:buChar char="•"/>
                      </a:pPr>
                      <a:r>
                        <a:rPr b="1" i="0" lang="fr-CA" sz="2000" u="none" cap="none" strike="noStrike">
                          <a:solidFill>
                            <a:srgbClr val="595959"/>
                          </a:solidFill>
                          <a:latin typeface="Times New Roman"/>
                          <a:ea typeface="Times New Roman"/>
                          <a:cs typeface="Times New Roman"/>
                          <a:sym typeface="Times New Roman"/>
                        </a:rPr>
                        <a:t>Participation</a:t>
                      </a:r>
                      <a:endParaRPr>
                        <a:solidFill>
                          <a:srgbClr val="595959"/>
                        </a:solidFill>
                      </a:endParaRPr>
                    </a:p>
                  </a:txBody>
                  <a:tcPr marT="45725" marB="45725" marR="91450" marL="91450">
                    <a:lnL cap="flat" cmpd="sng" w="28575">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DC00A"/>
                        </a:buClr>
                        <a:buFont typeface="Times New Roman"/>
                        <a:buNone/>
                      </a:pPr>
                      <a:r>
                        <a:rPr b="0" i="0" lang="fr-CA" sz="2000" u="none" cap="none" strike="noStrike">
                          <a:solidFill>
                            <a:srgbClr val="595959"/>
                          </a:solidFill>
                          <a:latin typeface="Times New Roman"/>
                          <a:ea typeface="Times New Roman"/>
                          <a:cs typeface="Times New Roman"/>
                          <a:sym typeface="Times New Roman"/>
                        </a:rPr>
                        <a:t>1</a:t>
                      </a:r>
                      <a:r>
                        <a:rPr lang="fr-CA" sz="2000">
                          <a:solidFill>
                            <a:srgbClr val="595959"/>
                          </a:solidFill>
                          <a:latin typeface="Times New Roman"/>
                          <a:ea typeface="Times New Roman"/>
                          <a:cs typeface="Times New Roman"/>
                          <a:sym typeface="Times New Roman"/>
                        </a:rPr>
                        <a:t>5</a:t>
                      </a:r>
                      <a:r>
                        <a:rPr b="0" i="0" lang="fr-CA" sz="2000" u="none" cap="none" strike="noStrike">
                          <a:solidFill>
                            <a:srgbClr val="595959"/>
                          </a:solidFill>
                          <a:latin typeface="Times New Roman"/>
                          <a:ea typeface="Times New Roman"/>
                          <a:cs typeface="Times New Roman"/>
                          <a:sym typeface="Times New Roman"/>
                        </a:rPr>
                        <a:t>%</a:t>
                      </a:r>
                      <a:endParaRPr>
                        <a:solidFill>
                          <a:srgbClr val="595959"/>
                        </a:solidFill>
                      </a:endParaRPr>
                    </a:p>
                  </a:txBody>
                  <a:tcPr marT="45725" marB="45725" marR="91450" marL="91450">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r>
              <a:tr h="685800">
                <a:tc>
                  <a:txBody>
                    <a:bodyPr>
                      <a:noAutofit/>
                    </a:bodyPr>
                    <a:lstStyle/>
                    <a:p>
                      <a:pPr indent="-342900" lvl="0" marL="342900" marR="0" rtl="0" algn="l">
                        <a:lnSpc>
                          <a:spcPct val="100000"/>
                        </a:lnSpc>
                        <a:spcBef>
                          <a:spcPts val="0"/>
                        </a:spcBef>
                        <a:spcAft>
                          <a:spcPts val="0"/>
                        </a:spcAft>
                        <a:buClr>
                          <a:srgbClr val="595959"/>
                        </a:buClr>
                        <a:buSzPts val="2000"/>
                        <a:buFont typeface="Arial"/>
                        <a:buChar char="•"/>
                      </a:pPr>
                      <a:r>
                        <a:rPr b="1" i="0" lang="fr-CA" sz="2000" u="none" cap="none" strike="noStrike">
                          <a:solidFill>
                            <a:srgbClr val="595959"/>
                          </a:solidFill>
                          <a:latin typeface="Times New Roman"/>
                          <a:ea typeface="Times New Roman"/>
                          <a:cs typeface="Times New Roman"/>
                          <a:sym typeface="Times New Roman"/>
                        </a:rPr>
                        <a:t>Travaux individuels</a:t>
                      </a:r>
                      <a:endParaRPr>
                        <a:solidFill>
                          <a:srgbClr val="595959"/>
                        </a:solidFill>
                      </a:endParaRPr>
                    </a:p>
                  </a:txBody>
                  <a:tcPr marT="45725" marB="45725" marR="91450" marL="91450">
                    <a:lnL cap="flat" cmpd="sng" w="28575">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DC00A"/>
                        </a:buClr>
                        <a:buFont typeface="Times New Roman"/>
                        <a:buNone/>
                      </a:pPr>
                      <a:r>
                        <a:rPr b="0" i="0" lang="fr-CA" sz="2000" u="none" cap="none" strike="noStrike">
                          <a:solidFill>
                            <a:srgbClr val="595959"/>
                          </a:solidFill>
                          <a:latin typeface="Times New Roman"/>
                          <a:ea typeface="Times New Roman"/>
                          <a:cs typeface="Times New Roman"/>
                          <a:sym typeface="Times New Roman"/>
                        </a:rPr>
                        <a:t>2</a:t>
                      </a:r>
                      <a:r>
                        <a:rPr lang="fr-CA" sz="2000">
                          <a:solidFill>
                            <a:srgbClr val="595959"/>
                          </a:solidFill>
                          <a:latin typeface="Times New Roman"/>
                          <a:ea typeface="Times New Roman"/>
                          <a:cs typeface="Times New Roman"/>
                          <a:sym typeface="Times New Roman"/>
                        </a:rPr>
                        <a:t>0</a:t>
                      </a:r>
                      <a:r>
                        <a:rPr b="0" i="0" lang="fr-CA" sz="2000" u="none" cap="none" strike="noStrike">
                          <a:solidFill>
                            <a:srgbClr val="595959"/>
                          </a:solidFill>
                          <a:latin typeface="Times New Roman"/>
                          <a:ea typeface="Times New Roman"/>
                          <a:cs typeface="Times New Roman"/>
                          <a:sym typeface="Times New Roman"/>
                        </a:rPr>
                        <a:t>%</a:t>
                      </a:r>
                      <a:endParaRPr>
                        <a:solidFill>
                          <a:srgbClr val="595959"/>
                        </a:solidFill>
                      </a:endParaRPr>
                    </a:p>
                  </a:txBody>
                  <a:tcPr marT="45725" marB="45725" marR="91450" marL="91450">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r>
              <a:tr h="698500">
                <a:tc>
                  <a:txBody>
                    <a:bodyPr>
                      <a:noAutofit/>
                    </a:bodyPr>
                    <a:lstStyle/>
                    <a:p>
                      <a:pPr indent="-285750" lvl="0" marL="285750" marR="0" rtl="0" algn="l">
                        <a:lnSpc>
                          <a:spcPct val="100000"/>
                        </a:lnSpc>
                        <a:spcBef>
                          <a:spcPts val="0"/>
                        </a:spcBef>
                        <a:spcAft>
                          <a:spcPts val="0"/>
                        </a:spcAft>
                        <a:buClr>
                          <a:srgbClr val="595959"/>
                        </a:buClr>
                        <a:buSzPts val="2000"/>
                        <a:buFont typeface="Arial"/>
                        <a:buChar char="•"/>
                      </a:pPr>
                      <a:r>
                        <a:rPr b="1" lang="fr-CA" sz="2000">
                          <a:solidFill>
                            <a:srgbClr val="595959"/>
                          </a:solidFill>
                          <a:latin typeface="Times New Roman"/>
                          <a:ea typeface="Times New Roman"/>
                          <a:cs typeface="Times New Roman"/>
                          <a:sym typeface="Times New Roman"/>
                        </a:rPr>
                        <a:t>Présentation thématique</a:t>
                      </a:r>
                      <a:endParaRPr>
                        <a:solidFill>
                          <a:srgbClr val="595959"/>
                        </a:solidFill>
                      </a:endParaRPr>
                    </a:p>
                  </a:txBody>
                  <a:tcPr marT="45725" marB="45725" marR="91450" marL="91450">
                    <a:lnL cap="flat" cmpd="sng" w="28575">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DC00A"/>
                        </a:buClr>
                        <a:buFont typeface="Times New Roman"/>
                        <a:buNone/>
                      </a:pPr>
                      <a:r>
                        <a:rPr lang="fr-CA" sz="2000">
                          <a:solidFill>
                            <a:srgbClr val="595959"/>
                          </a:solidFill>
                          <a:latin typeface="Times New Roman"/>
                          <a:ea typeface="Times New Roman"/>
                          <a:cs typeface="Times New Roman"/>
                          <a:sym typeface="Times New Roman"/>
                        </a:rPr>
                        <a:t>10</a:t>
                      </a:r>
                      <a:r>
                        <a:rPr b="0" i="0" lang="fr-CA" sz="2000" u="none" cap="none" strike="noStrike">
                          <a:solidFill>
                            <a:srgbClr val="595959"/>
                          </a:solidFill>
                          <a:latin typeface="Times New Roman"/>
                          <a:ea typeface="Times New Roman"/>
                          <a:cs typeface="Times New Roman"/>
                          <a:sym typeface="Times New Roman"/>
                        </a:rPr>
                        <a:t>%</a:t>
                      </a:r>
                      <a:endParaRPr>
                        <a:solidFill>
                          <a:srgbClr val="595959"/>
                        </a:solidFill>
                      </a:endParaRPr>
                    </a:p>
                  </a:txBody>
                  <a:tcPr marT="45725" marB="45725" marR="91450" marL="91450">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r>
              <a:tr h="698500">
                <a:tc>
                  <a:txBody>
                    <a:bodyPr>
                      <a:noAutofit/>
                    </a:bodyPr>
                    <a:lstStyle/>
                    <a:p>
                      <a:pPr indent="-342900" lvl="0" marL="342900" marR="0" rtl="0" algn="l">
                        <a:lnSpc>
                          <a:spcPct val="100000"/>
                        </a:lnSpc>
                        <a:spcBef>
                          <a:spcPts val="0"/>
                        </a:spcBef>
                        <a:spcAft>
                          <a:spcPts val="0"/>
                        </a:spcAft>
                        <a:buClr>
                          <a:srgbClr val="595959"/>
                        </a:buClr>
                        <a:buSzPts val="2000"/>
                        <a:buFont typeface="Arial"/>
                        <a:buChar char="•"/>
                      </a:pPr>
                      <a:r>
                        <a:rPr b="1" lang="fr-CA" sz="2000">
                          <a:solidFill>
                            <a:srgbClr val="595959"/>
                          </a:solidFill>
                          <a:latin typeface="Times New Roman"/>
                          <a:ea typeface="Times New Roman"/>
                          <a:cs typeface="Times New Roman"/>
                          <a:sym typeface="Times New Roman"/>
                        </a:rPr>
                        <a:t>Travail de session</a:t>
                      </a:r>
                      <a:endParaRPr>
                        <a:solidFill>
                          <a:srgbClr val="595959"/>
                        </a:solidFill>
                      </a:endParaRPr>
                    </a:p>
                    <a:p>
                      <a:pPr indent="-342900" lvl="1" marL="800100" marR="0" rtl="0" algn="l">
                        <a:lnSpc>
                          <a:spcPct val="100000"/>
                        </a:lnSpc>
                        <a:spcBef>
                          <a:spcPts val="360"/>
                        </a:spcBef>
                        <a:spcAft>
                          <a:spcPts val="0"/>
                        </a:spcAft>
                        <a:buClr>
                          <a:srgbClr val="595959"/>
                        </a:buClr>
                        <a:buSzPts val="1800"/>
                        <a:buFont typeface="Arial"/>
                        <a:buChar char="•"/>
                      </a:pPr>
                      <a:r>
                        <a:rPr b="0" i="0" lang="fr-CA" sz="1800" u="none" cap="none" strike="noStrike">
                          <a:solidFill>
                            <a:srgbClr val="595959"/>
                          </a:solidFill>
                          <a:latin typeface="Times New Roman"/>
                          <a:ea typeface="Times New Roman"/>
                          <a:cs typeface="Times New Roman"/>
                          <a:sym typeface="Times New Roman"/>
                        </a:rPr>
                        <a:t>Rapport</a:t>
                      </a:r>
                      <a:endParaRPr>
                        <a:solidFill>
                          <a:srgbClr val="595959"/>
                        </a:solidFill>
                      </a:endParaRPr>
                    </a:p>
                    <a:p>
                      <a:pPr indent="-342900" lvl="1" marL="800100" marR="0" rtl="0" algn="l">
                        <a:lnSpc>
                          <a:spcPct val="100000"/>
                        </a:lnSpc>
                        <a:spcBef>
                          <a:spcPts val="360"/>
                        </a:spcBef>
                        <a:spcAft>
                          <a:spcPts val="0"/>
                        </a:spcAft>
                        <a:buClr>
                          <a:srgbClr val="595959"/>
                        </a:buClr>
                        <a:buSzPts val="1800"/>
                        <a:buFont typeface="Arial"/>
                        <a:buChar char="•"/>
                      </a:pPr>
                      <a:r>
                        <a:rPr b="0" i="0" lang="fr-CA" sz="1800" u="none" cap="none" strike="noStrike">
                          <a:solidFill>
                            <a:srgbClr val="595959"/>
                          </a:solidFill>
                          <a:latin typeface="Times New Roman"/>
                          <a:ea typeface="Times New Roman"/>
                          <a:cs typeface="Times New Roman"/>
                          <a:sym typeface="Times New Roman"/>
                        </a:rPr>
                        <a:t>Présentation en classe</a:t>
                      </a:r>
                      <a:endParaRPr>
                        <a:solidFill>
                          <a:srgbClr val="595959"/>
                        </a:solidFill>
                      </a:endParaRPr>
                    </a:p>
                  </a:txBody>
                  <a:tcPr marT="45725" marB="45725" marR="91450" marL="91450">
                    <a:lnL cap="flat" cmpd="sng" w="28575">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DC00A"/>
                        </a:buClr>
                        <a:buFont typeface="Rokkitt"/>
                        <a:buNone/>
                      </a:pPr>
                      <a:r>
                        <a:t/>
                      </a:r>
                      <a:endParaRPr b="0" i="0" sz="2000" u="none" cap="none" strike="noStrike">
                        <a:solidFill>
                          <a:srgbClr val="595959"/>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rgbClr val="FDC00A"/>
                        </a:buClr>
                        <a:buFont typeface="Times New Roman"/>
                        <a:buNone/>
                      </a:pPr>
                      <a:r>
                        <a:rPr b="0" i="0" lang="fr-CA" sz="2000" u="none" cap="none" strike="noStrike">
                          <a:solidFill>
                            <a:srgbClr val="595959"/>
                          </a:solidFill>
                          <a:latin typeface="Times New Roman"/>
                          <a:ea typeface="Times New Roman"/>
                          <a:cs typeface="Times New Roman"/>
                          <a:sym typeface="Times New Roman"/>
                        </a:rPr>
                        <a:t>20%</a:t>
                      </a:r>
                      <a:endParaRPr>
                        <a:solidFill>
                          <a:srgbClr val="595959"/>
                        </a:solidFill>
                      </a:endParaRPr>
                    </a:p>
                    <a:p>
                      <a:pPr indent="0" lvl="0" marL="0" marR="0" rtl="0" algn="l">
                        <a:lnSpc>
                          <a:spcPct val="100000"/>
                        </a:lnSpc>
                        <a:spcBef>
                          <a:spcPts val="400"/>
                        </a:spcBef>
                        <a:spcAft>
                          <a:spcPts val="0"/>
                        </a:spcAft>
                        <a:buClr>
                          <a:srgbClr val="FDC00A"/>
                        </a:buClr>
                        <a:buFont typeface="Times New Roman"/>
                        <a:buNone/>
                      </a:pPr>
                      <a:r>
                        <a:rPr lang="fr-CA" sz="2000">
                          <a:solidFill>
                            <a:srgbClr val="595959"/>
                          </a:solidFill>
                          <a:latin typeface="Times New Roman"/>
                          <a:ea typeface="Times New Roman"/>
                          <a:cs typeface="Times New Roman"/>
                          <a:sym typeface="Times New Roman"/>
                        </a:rPr>
                        <a:t>5</a:t>
                      </a:r>
                      <a:r>
                        <a:rPr b="0" i="0" lang="fr-CA" sz="2000" u="none" cap="none" strike="noStrike">
                          <a:solidFill>
                            <a:srgbClr val="595959"/>
                          </a:solidFill>
                          <a:latin typeface="Times New Roman"/>
                          <a:ea typeface="Times New Roman"/>
                          <a:cs typeface="Times New Roman"/>
                          <a:sym typeface="Times New Roman"/>
                        </a:rPr>
                        <a:t>%</a:t>
                      </a:r>
                      <a:endParaRPr>
                        <a:solidFill>
                          <a:srgbClr val="595959"/>
                        </a:solidFill>
                      </a:endParaRPr>
                    </a:p>
                  </a:txBody>
                  <a:tcPr marT="45725" marB="45725" marR="91450" marL="91450">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tcPr>
                </a:tc>
              </a:tr>
              <a:tr h="552650">
                <a:tc>
                  <a:txBody>
                    <a:bodyPr>
                      <a:noAutofit/>
                    </a:bodyPr>
                    <a:lstStyle/>
                    <a:p>
                      <a:pPr indent="-342900" lvl="0" marL="342900" marR="0" rtl="0" algn="l">
                        <a:lnSpc>
                          <a:spcPct val="100000"/>
                        </a:lnSpc>
                        <a:spcBef>
                          <a:spcPts val="0"/>
                        </a:spcBef>
                        <a:spcAft>
                          <a:spcPts val="0"/>
                        </a:spcAft>
                        <a:buClr>
                          <a:srgbClr val="595959"/>
                        </a:buClr>
                        <a:buSzPts val="2000"/>
                        <a:buFont typeface="Arial"/>
                        <a:buChar char="•"/>
                      </a:pPr>
                      <a:r>
                        <a:rPr b="1" i="0" lang="fr-CA" sz="2000" u="none" cap="none" strike="noStrike">
                          <a:solidFill>
                            <a:srgbClr val="595959"/>
                          </a:solidFill>
                          <a:latin typeface="Times New Roman"/>
                          <a:ea typeface="Times New Roman"/>
                          <a:cs typeface="Times New Roman"/>
                          <a:sym typeface="Times New Roman"/>
                        </a:rPr>
                        <a:t>Examen final</a:t>
                      </a:r>
                      <a:endParaRPr>
                        <a:solidFill>
                          <a:srgbClr val="595959"/>
                        </a:solidFill>
                      </a:endParaRPr>
                    </a:p>
                  </a:txBody>
                  <a:tcPr marT="45725" marB="45725" marR="91450" marL="91450">
                    <a:lnL cap="flat" cmpd="sng" w="28575">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FDC00A"/>
                        </a:buClr>
                        <a:buFont typeface="Times New Roman"/>
                        <a:buNone/>
                      </a:pPr>
                      <a:r>
                        <a:rPr b="0" i="0" lang="fr-CA" sz="2000" u="none" cap="none" strike="noStrike">
                          <a:solidFill>
                            <a:srgbClr val="595959"/>
                          </a:solidFill>
                          <a:latin typeface="Times New Roman"/>
                          <a:ea typeface="Times New Roman"/>
                          <a:cs typeface="Times New Roman"/>
                          <a:sym typeface="Times New Roman"/>
                        </a:rPr>
                        <a:t>30%</a:t>
                      </a:r>
                      <a:endParaRPr>
                        <a:solidFill>
                          <a:srgbClr val="595959"/>
                        </a:solidFill>
                      </a:endParaRPr>
                    </a:p>
                  </a:txBody>
                  <a:tcPr marT="45725" marB="45725" marR="91450" marL="91450">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28575">
                      <a:solidFill>
                        <a:srgbClr val="595959"/>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9"/>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208" name="Google Shape;208;p29"/>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Participation (15%)</a:t>
            </a:r>
            <a:endParaRPr/>
          </a:p>
        </p:txBody>
      </p:sp>
      <p:sp>
        <p:nvSpPr>
          <p:cNvPr id="209" name="Google Shape;209;p29"/>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342900" lvl="0" marL="457200" rtl="0">
              <a:spcBef>
                <a:spcPts val="2000"/>
              </a:spcBef>
              <a:spcAft>
                <a:spcPts val="0"/>
              </a:spcAft>
              <a:buSzPts val="1800"/>
              <a:buChar char="■"/>
            </a:pPr>
            <a:r>
              <a:rPr b="1" lang="fr-CA" sz="1800"/>
              <a:t>Assiduité</a:t>
            </a:r>
            <a:r>
              <a:rPr lang="fr-CA" sz="1800"/>
              <a:t> : afin de contribuer à l'enrichissement collectif ainsi qu'à l'avancement intellectuel durant le cours, la présence assidue en classe est nécessaire.</a:t>
            </a:r>
            <a:endParaRPr sz="1800"/>
          </a:p>
          <a:p>
            <a:pPr indent="-342900" lvl="0" marL="457200" rtl="0">
              <a:spcBef>
                <a:spcPts val="0"/>
              </a:spcBef>
              <a:spcAft>
                <a:spcPts val="0"/>
              </a:spcAft>
              <a:buSzPts val="1800"/>
              <a:buChar char="■"/>
            </a:pPr>
            <a:r>
              <a:rPr b="1" lang="fr-CA" sz="1800"/>
              <a:t>Contenu</a:t>
            </a:r>
            <a:r>
              <a:rPr lang="fr-CA" sz="1800"/>
              <a:t>: Une intervention en classe est à valeur ajoutée lorsqu’elle est pertinente au moment où elle est faite et s’appuie sur une lecture attentive du matériel (textes, cas) au programme de la séance ou des séances précédentes.</a:t>
            </a:r>
            <a:endParaRPr sz="1800"/>
          </a:p>
          <a:p>
            <a:pPr indent="-342900" lvl="0" marL="457200" rtl="0">
              <a:spcBef>
                <a:spcPts val="0"/>
              </a:spcBef>
              <a:spcAft>
                <a:spcPts val="0"/>
              </a:spcAft>
              <a:buSzPts val="1800"/>
              <a:buChar char="■"/>
            </a:pPr>
            <a:r>
              <a:rPr b="1" lang="fr-CA" sz="1800"/>
              <a:t>Initiative</a:t>
            </a:r>
            <a:r>
              <a:rPr lang="fr-CA" sz="1800"/>
              <a:t> : Toute intervention faite de manière proactive avec l'intention d'enrichir la discussion (par un exemple, un lien avec un autre cours ou un nouveau texte ou encore une proposition de question) sera considérée à valeur ajoutée.</a:t>
            </a:r>
            <a:br>
              <a:rPr lang="fr-CA" sz="1800"/>
            </a:br>
            <a:br>
              <a:rPr lang="fr-CA" sz="1800"/>
            </a:br>
            <a:r>
              <a:rPr lang="fr-CA" sz="1800">
                <a:solidFill>
                  <a:srgbClr val="0000FF"/>
                </a:solidFill>
              </a:rPr>
              <a:t>Une note (entre 0 et 3) est donnée à chaque étudiant à chaque séance.</a:t>
            </a:r>
            <a:br>
              <a:rPr lang="fr-CA" sz="1800">
                <a:solidFill>
                  <a:srgbClr val="0000FF"/>
                </a:solidFill>
              </a:rPr>
            </a:br>
            <a:r>
              <a:rPr lang="fr-CA" sz="1800">
                <a:solidFill>
                  <a:srgbClr val="0000FF"/>
                </a:solidFill>
              </a:rPr>
              <a:t>0 = absence au cours; 3 = excellente contribution. </a:t>
            </a:r>
            <a:br>
              <a:rPr lang="fr-CA" sz="1800"/>
            </a:b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Travaux individuels (20%)</a:t>
            </a:r>
            <a:endParaRPr/>
          </a:p>
        </p:txBody>
      </p:sp>
      <p:sp>
        <p:nvSpPr>
          <p:cNvPr id="215" name="Google Shape;215;p30"/>
          <p:cNvSpPr txBox="1"/>
          <p:nvPr>
            <p:ph idx="1" type="body"/>
          </p:nvPr>
        </p:nvSpPr>
        <p:spPr>
          <a:xfrm>
            <a:off x="498474" y="1806150"/>
            <a:ext cx="7556400" cy="4145100"/>
          </a:xfrm>
          <a:prstGeom prst="rect">
            <a:avLst/>
          </a:prstGeom>
        </p:spPr>
        <p:txBody>
          <a:bodyPr anchorCtr="0" anchor="t" bIns="91425" lIns="91425" spcFirstLastPara="1" rIns="91425" wrap="square" tIns="91425">
            <a:noAutofit/>
          </a:bodyPr>
          <a:lstStyle/>
          <a:p>
            <a:pPr indent="-133350" lvl="0" marL="228600">
              <a:spcBef>
                <a:spcPts val="2000"/>
              </a:spcBef>
              <a:spcAft>
                <a:spcPts val="1600"/>
              </a:spcAft>
              <a:buNone/>
            </a:pPr>
            <a:r>
              <a:rPr lang="fr-CA"/>
              <a:t>	Les travaux individuels visent à développer les </a:t>
            </a:r>
            <a:r>
              <a:rPr b="1" lang="fr-CA"/>
              <a:t>habiletés de communication écrite</a:t>
            </a:r>
            <a:r>
              <a:rPr lang="fr-CA"/>
              <a:t> des étudiants. </a:t>
            </a:r>
            <a:br>
              <a:rPr lang="fr-CA"/>
            </a:br>
            <a:br>
              <a:rPr lang="fr-CA"/>
            </a:br>
            <a:r>
              <a:rPr lang="fr-CA"/>
              <a:t>Au cours de la session, </a:t>
            </a:r>
            <a:r>
              <a:rPr b="1" lang="fr-CA"/>
              <a:t>trois opportunités</a:t>
            </a:r>
            <a:r>
              <a:rPr lang="fr-CA"/>
              <a:t> seront offertes aux étudiants pour remettre un travail écrit individuel de type synthèse ou réflexion. </a:t>
            </a:r>
            <a:r>
              <a:rPr lang="fr-CA">
                <a:solidFill>
                  <a:srgbClr val="0000FF"/>
                </a:solidFill>
              </a:rPr>
              <a:t>Les </a:t>
            </a:r>
            <a:r>
              <a:rPr b="1" lang="fr-CA">
                <a:solidFill>
                  <a:srgbClr val="0000FF"/>
                </a:solidFill>
              </a:rPr>
              <a:t>deux travaux ayant reçus les meilleures notes</a:t>
            </a:r>
            <a:r>
              <a:rPr lang="fr-CA">
                <a:solidFill>
                  <a:srgbClr val="0000FF"/>
                </a:solidFill>
              </a:rPr>
              <a:t> seront comptabilisés (10% pour chaque travail). </a:t>
            </a:r>
            <a:r>
              <a:rPr lang="fr-CA"/>
              <a:t> </a:t>
            </a:r>
            <a:br>
              <a:rPr lang="fr-CA"/>
            </a:br>
            <a:br>
              <a:rPr lang="fr-CA"/>
            </a:br>
            <a:r>
              <a:rPr lang="fr-CA"/>
              <a:t>Les instructions et critères d'évaluations pour chacun de ces travaux seront communiqués sur ZoneCours.</a:t>
            </a:r>
            <a:endParaRPr/>
          </a:p>
        </p:txBody>
      </p:sp>
      <p:sp>
        <p:nvSpPr>
          <p:cNvPr id="216" name="Google Shape;216;p30"/>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Présentation thématique (10%)</a:t>
            </a:r>
            <a:endParaRPr/>
          </a:p>
        </p:txBody>
      </p:sp>
      <p:sp>
        <p:nvSpPr>
          <p:cNvPr id="222" name="Google Shape;222;p31"/>
          <p:cNvSpPr txBox="1"/>
          <p:nvPr>
            <p:ph idx="1" type="body"/>
          </p:nvPr>
        </p:nvSpPr>
        <p:spPr>
          <a:xfrm>
            <a:off x="498474" y="1764950"/>
            <a:ext cx="7556400" cy="4145100"/>
          </a:xfrm>
          <a:prstGeom prst="rect">
            <a:avLst/>
          </a:prstGeom>
        </p:spPr>
        <p:txBody>
          <a:bodyPr anchorCtr="0" anchor="t" bIns="91425" lIns="91425" spcFirstLastPara="1" rIns="91425" wrap="square" tIns="91425">
            <a:noAutofit/>
          </a:bodyPr>
          <a:lstStyle/>
          <a:p>
            <a:pPr indent="-133350" lvl="0" marL="228600">
              <a:spcBef>
                <a:spcPts val="2000"/>
              </a:spcBef>
              <a:spcAft>
                <a:spcPts val="0"/>
              </a:spcAft>
              <a:buNone/>
            </a:pPr>
            <a:r>
              <a:rPr lang="fr-CA" sz="1800"/>
              <a:t>Ce travail vise à développer les habiletés de communication orale des étudiants.</a:t>
            </a:r>
            <a:endParaRPr sz="1800"/>
          </a:p>
          <a:p>
            <a:pPr indent="-133350" lvl="0" marL="228600">
              <a:spcBef>
                <a:spcPts val="2000"/>
              </a:spcBef>
              <a:spcAft>
                <a:spcPts val="1600"/>
              </a:spcAft>
              <a:buNone/>
            </a:pPr>
            <a:r>
              <a:rPr lang="fr-CA" sz="1800"/>
              <a:t>Les étudiants (</a:t>
            </a:r>
            <a:r>
              <a:rPr lang="fr-CA" sz="1800">
                <a:solidFill>
                  <a:srgbClr val="0000FF"/>
                </a:solidFill>
              </a:rPr>
              <a:t>réunis par le professeur en équipes de 4</a:t>
            </a:r>
            <a:r>
              <a:rPr lang="fr-CA" sz="1800"/>
              <a:t>) préparent une présentation de </a:t>
            </a:r>
            <a:r>
              <a:rPr b="1" lang="fr-CA" sz="1800"/>
              <a:t>12 minutes</a:t>
            </a:r>
            <a:r>
              <a:rPr lang="fr-CA" sz="1800"/>
              <a:t> sur un thème que le professeur leur assignera 2 semaines avant la date de présentation. </a:t>
            </a:r>
            <a:br>
              <a:rPr lang="fr-CA" sz="1800"/>
            </a:br>
            <a:br>
              <a:rPr lang="fr-CA" sz="1800"/>
            </a:br>
            <a:r>
              <a:rPr lang="fr-CA" sz="1800"/>
              <a:t>Les équipes et dates de présentation (à partir de la séance 5) seront communiquées aux étudiants à la séance 3.</a:t>
            </a:r>
            <a:br>
              <a:rPr lang="fr-CA" sz="1800"/>
            </a:br>
            <a:br>
              <a:rPr lang="fr-CA" sz="1800"/>
            </a:br>
            <a:endParaRPr sz="1800"/>
          </a:p>
        </p:txBody>
      </p:sp>
      <p:sp>
        <p:nvSpPr>
          <p:cNvPr id="223" name="Google Shape;223;p31"/>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Travail de session (25%)</a:t>
            </a:r>
            <a:endParaRPr/>
          </a:p>
        </p:txBody>
      </p:sp>
      <p:sp>
        <p:nvSpPr>
          <p:cNvPr id="229" name="Google Shape;229;p32"/>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133350" lvl="0" marL="228600">
              <a:spcBef>
                <a:spcPts val="2000"/>
              </a:spcBef>
              <a:spcAft>
                <a:spcPts val="0"/>
              </a:spcAft>
              <a:buNone/>
            </a:pPr>
            <a:r>
              <a:rPr lang="fr-CA"/>
              <a:t>Le travail peut prendre deux formes: </a:t>
            </a:r>
            <a:endParaRPr/>
          </a:p>
          <a:p>
            <a:pPr indent="-133350" lvl="0" marL="228600">
              <a:spcBef>
                <a:spcPts val="2000"/>
              </a:spcBef>
              <a:spcAft>
                <a:spcPts val="0"/>
              </a:spcAft>
              <a:buNone/>
            </a:pPr>
            <a:r>
              <a:rPr lang="fr-CA"/>
              <a:t>(1) une </a:t>
            </a:r>
            <a:r>
              <a:rPr b="1" lang="fr-CA"/>
              <a:t>étude de cas</a:t>
            </a:r>
            <a:r>
              <a:rPr lang="fr-CA"/>
              <a:t> à propos d’une organisation qui a engagé un processus de transformation numérique, </a:t>
            </a:r>
            <a:endParaRPr/>
          </a:p>
          <a:p>
            <a:pPr indent="-133350" lvl="0" marL="228600">
              <a:spcBef>
                <a:spcPts val="2000"/>
              </a:spcBef>
              <a:spcAft>
                <a:spcPts val="0"/>
              </a:spcAft>
              <a:buNone/>
            </a:pPr>
            <a:r>
              <a:rPr lang="fr-CA"/>
              <a:t>ou bien </a:t>
            </a:r>
            <a:endParaRPr/>
          </a:p>
          <a:p>
            <a:pPr indent="-133350" lvl="0" marL="228600">
              <a:spcBef>
                <a:spcPts val="2000"/>
              </a:spcBef>
              <a:spcAft>
                <a:spcPts val="1600"/>
              </a:spcAft>
              <a:buNone/>
            </a:pPr>
            <a:r>
              <a:rPr lang="fr-CA"/>
              <a:t>(2) un rapport d’analyse sur la </a:t>
            </a:r>
            <a:r>
              <a:rPr b="1" lang="fr-CA"/>
              <a:t>transformation numérique dans un secteur d’activité</a:t>
            </a:r>
            <a:r>
              <a:rPr lang="fr-CA"/>
              <a:t> précis.</a:t>
            </a:r>
            <a:endParaRPr/>
          </a:p>
        </p:txBody>
      </p:sp>
      <p:sp>
        <p:nvSpPr>
          <p:cNvPr id="230" name="Google Shape;230;p32"/>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CA"/>
              <a:t>OPTION#1: ÉTUDE D'UNE ORGANISATION</a:t>
            </a:r>
            <a:endParaRPr/>
          </a:p>
        </p:txBody>
      </p:sp>
      <p:sp>
        <p:nvSpPr>
          <p:cNvPr id="236" name="Google Shape;236;p33"/>
          <p:cNvSpPr txBox="1"/>
          <p:nvPr>
            <p:ph idx="1" type="body"/>
          </p:nvPr>
        </p:nvSpPr>
        <p:spPr>
          <a:xfrm>
            <a:off x="498474" y="1680325"/>
            <a:ext cx="7556400" cy="4145100"/>
          </a:xfrm>
          <a:prstGeom prst="rect">
            <a:avLst/>
          </a:prstGeom>
        </p:spPr>
        <p:txBody>
          <a:bodyPr anchorCtr="0" anchor="t" bIns="91425" lIns="91425" spcFirstLastPara="1" rIns="91425" wrap="square" tIns="91425">
            <a:noAutofit/>
          </a:bodyPr>
          <a:lstStyle/>
          <a:p>
            <a:pPr indent="-133350" lvl="0" marL="228600">
              <a:spcBef>
                <a:spcPts val="2000"/>
              </a:spcBef>
              <a:spcAft>
                <a:spcPts val="0"/>
              </a:spcAft>
              <a:buNone/>
            </a:pPr>
            <a:r>
              <a:rPr lang="fr-CA" sz="1600"/>
              <a:t>L'étude de cas consistera essentiellement en l’analyse des caractéristiques de </a:t>
            </a:r>
            <a:r>
              <a:rPr b="1" lang="fr-CA" sz="1600"/>
              <a:t>l’organisation</a:t>
            </a:r>
            <a:r>
              <a:rPr lang="fr-CA" sz="1600"/>
              <a:t> et de </a:t>
            </a:r>
            <a:r>
              <a:rPr b="1" lang="fr-CA" sz="1600"/>
              <a:t>son industrie</a:t>
            </a:r>
            <a:r>
              <a:rPr lang="fr-CA" sz="1600"/>
              <a:t> (notamment en ce qui concerne l’utilisation des TI), l’identification de </a:t>
            </a:r>
            <a:r>
              <a:rPr b="1" lang="fr-CA" sz="1600"/>
              <a:t>ses avancées</a:t>
            </a:r>
            <a:r>
              <a:rPr lang="fr-CA" sz="1600"/>
              <a:t> en matière de transformation numérique, et la caractérisation des </a:t>
            </a:r>
            <a:r>
              <a:rPr b="1" lang="fr-CA" sz="1600"/>
              <a:t>défis</a:t>
            </a:r>
            <a:r>
              <a:rPr lang="fr-CA" sz="1600"/>
              <a:t> et </a:t>
            </a:r>
            <a:r>
              <a:rPr b="1" lang="fr-CA" sz="1600"/>
              <a:t>opportunités</a:t>
            </a:r>
            <a:r>
              <a:rPr lang="fr-CA" sz="1600"/>
              <a:t> offertes par les technologies de la quatrième révolution industrielle pour cette organisation.</a:t>
            </a:r>
            <a:br>
              <a:rPr lang="fr-CA" sz="1600"/>
            </a:br>
            <a:br>
              <a:rPr lang="fr-CA" sz="1600"/>
            </a:br>
            <a:r>
              <a:rPr lang="fr-CA" sz="1600"/>
              <a:t>Les étudiants doivent utiliser à bon escient les </a:t>
            </a:r>
            <a:r>
              <a:rPr b="1" lang="fr-CA" sz="1600"/>
              <a:t>concepts et outils</a:t>
            </a:r>
            <a:r>
              <a:rPr lang="fr-CA" sz="1600"/>
              <a:t> discutés lors du cours afin de structurer et analyser leur étude de cas. Il est recommandé d'utiliser de la </a:t>
            </a:r>
            <a:r>
              <a:rPr b="1" lang="fr-CA" sz="1600"/>
              <a:t>documentation</a:t>
            </a:r>
            <a:r>
              <a:rPr lang="fr-CA" sz="1600"/>
              <a:t> existante (e.g., données secondaires sur le marché, articles) ainsi que des </a:t>
            </a:r>
            <a:r>
              <a:rPr b="1" lang="fr-CA" sz="1600"/>
              <a:t>entrevues</a:t>
            </a:r>
            <a:r>
              <a:rPr lang="fr-CA" sz="1600"/>
              <a:t> menées avec des parties prenantes pertinentes telles que des personnes responsables ou impliqués dans les projets de transformation numérique.</a:t>
            </a:r>
            <a:endParaRPr sz="1600"/>
          </a:p>
          <a:p>
            <a:pPr indent="-133350" lvl="0" marL="228600" marR="0" rtl="0" algn="l">
              <a:lnSpc>
                <a:spcPct val="115000"/>
              </a:lnSpc>
              <a:spcBef>
                <a:spcPts val="2000"/>
              </a:spcBef>
              <a:spcAft>
                <a:spcPts val="0"/>
              </a:spcAft>
              <a:buNone/>
            </a:pPr>
            <a:r>
              <a:rPr lang="fr-CA" sz="1600" u="sng"/>
              <a:t>Exemples (années précédentes)</a:t>
            </a:r>
            <a:r>
              <a:rPr lang="fr-CA" sz="1600"/>
              <a:t>: </a:t>
            </a:r>
            <a:r>
              <a:rPr lang="fr-CA" sz="1600"/>
              <a:t>SAQ, STM, La Presse, Banque Nationale, Tourisme Montreal, Familiprix, Videotron, Pages Jaunes...</a:t>
            </a:r>
            <a:endParaRPr/>
          </a:p>
          <a:p>
            <a:pPr indent="-133350" lvl="0" marL="228600">
              <a:spcBef>
                <a:spcPts val="2000"/>
              </a:spcBef>
              <a:spcAft>
                <a:spcPts val="1600"/>
              </a:spcAft>
              <a:buNone/>
            </a:pPr>
            <a:r>
              <a:t/>
            </a:r>
            <a:endParaRPr sz="1600"/>
          </a:p>
        </p:txBody>
      </p:sp>
      <p:sp>
        <p:nvSpPr>
          <p:cNvPr id="237" name="Google Shape;237;p33"/>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a:solidFill>
                  <a:schemeClr val="dk2"/>
                </a:solidFill>
              </a:rPr>
              <a:t>‹#›</a:t>
            </a:fld>
            <a:endParaRPr>
              <a:solidFill>
                <a:schemeClr val="dk2"/>
              </a:solidFill>
            </a:endParaRPr>
          </a:p>
        </p:txBody>
      </p:sp>
      <p:sp>
        <p:nvSpPr>
          <p:cNvPr id="89" name="Google Shape;89;p16"/>
          <p:cNvSpPr txBox="1"/>
          <p:nvPr>
            <p:ph type="title"/>
          </p:nvPr>
        </p:nvSpPr>
        <p:spPr>
          <a:xfrm>
            <a:off x="311725" y="667900"/>
            <a:ext cx="8520600" cy="83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Présentation du professeur</a:t>
            </a:r>
            <a:endParaRPr/>
          </a:p>
          <a:p>
            <a:pPr indent="0" lvl="0" marL="0">
              <a:spcBef>
                <a:spcPts val="0"/>
              </a:spcBef>
              <a:spcAft>
                <a:spcPts val="0"/>
              </a:spcAft>
              <a:buNone/>
            </a:pPr>
            <a:r>
              <a:rPr lang="fr-CA" sz="1800" u="sng">
                <a:solidFill>
                  <a:schemeClr val="hlink"/>
                </a:solidFill>
                <a:hlinkClick r:id="rId3"/>
              </a:rPr>
              <a:t>http://www.hec.ca/profs/camille.grange.html</a:t>
            </a:r>
            <a:r>
              <a:rPr lang="fr-CA"/>
              <a:t> </a:t>
            </a:r>
            <a:endParaRPr/>
          </a:p>
        </p:txBody>
      </p:sp>
      <p:pic>
        <p:nvPicPr>
          <p:cNvPr id="90" name="Google Shape;90;p16"/>
          <p:cNvPicPr preferRelativeResize="0"/>
          <p:nvPr/>
        </p:nvPicPr>
        <p:blipFill>
          <a:blip r:embed="rId4">
            <a:alphaModFix/>
          </a:blip>
          <a:stretch>
            <a:fillRect/>
          </a:stretch>
        </p:blipFill>
        <p:spPr>
          <a:xfrm>
            <a:off x="365175" y="1739825"/>
            <a:ext cx="7628200" cy="4952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sz="2400"/>
              <a:t>OPTION#2: RAPPORT D’ANALYSE SECTORIELLE</a:t>
            </a:r>
            <a:br>
              <a:rPr lang="fr-CA" sz="2400"/>
            </a:br>
            <a:endParaRPr sz="2400"/>
          </a:p>
        </p:txBody>
      </p:sp>
      <p:sp>
        <p:nvSpPr>
          <p:cNvPr id="243" name="Google Shape;243;p34"/>
          <p:cNvSpPr txBox="1"/>
          <p:nvPr>
            <p:ph idx="1" type="body"/>
          </p:nvPr>
        </p:nvSpPr>
        <p:spPr>
          <a:xfrm>
            <a:off x="498475" y="1600200"/>
            <a:ext cx="7556400" cy="4867200"/>
          </a:xfrm>
          <a:prstGeom prst="rect">
            <a:avLst/>
          </a:prstGeom>
        </p:spPr>
        <p:txBody>
          <a:bodyPr anchorCtr="0" anchor="t" bIns="91425" lIns="91425" spcFirstLastPara="1" rIns="91425" wrap="square" tIns="91425">
            <a:noAutofit/>
          </a:bodyPr>
          <a:lstStyle/>
          <a:p>
            <a:pPr indent="-133350" lvl="0" marL="228600">
              <a:spcBef>
                <a:spcPts val="2000"/>
              </a:spcBef>
              <a:spcAft>
                <a:spcPts val="0"/>
              </a:spcAft>
              <a:buNone/>
            </a:pPr>
            <a:r>
              <a:rPr lang="fr-CA" sz="1800"/>
              <a:t>L</a:t>
            </a:r>
            <a:r>
              <a:rPr lang="fr-CA" sz="1800"/>
              <a:t>e rapport d’analyse sur la transformation numérique dans un secteur d’activité précis (ex: l’éducation) prendra la forme d'</a:t>
            </a:r>
            <a:r>
              <a:rPr b="1" lang="fr-CA" sz="1800"/>
              <a:t>une synthèse des connaissances</a:t>
            </a:r>
            <a:r>
              <a:rPr lang="fr-CA" sz="1800"/>
              <a:t> concernant la transformation numérique à l'oeuvre dans le secteur de votre choix. Cette analyse devra inclure </a:t>
            </a:r>
            <a:r>
              <a:rPr b="1" lang="fr-CA" sz="1800"/>
              <a:t>une analyse descriptive</a:t>
            </a:r>
            <a:r>
              <a:rPr lang="fr-CA" sz="1800"/>
              <a:t> du secteur d'activité choisi (incluant par exemple les aspects de taille, frontières, acteurs, chaînes de valeur) et </a:t>
            </a:r>
            <a:r>
              <a:rPr b="1" lang="fr-CA" sz="1800"/>
              <a:t>une analyse critique et documentée des enjeux et opportunités</a:t>
            </a:r>
            <a:r>
              <a:rPr lang="fr-CA" sz="1800"/>
              <a:t> offertes par les technologies de la quatrième révolution industrielle pour ce secteur d'activités. Des </a:t>
            </a:r>
            <a:r>
              <a:rPr b="1" lang="fr-CA" sz="1800"/>
              <a:t>exemples</a:t>
            </a:r>
            <a:r>
              <a:rPr lang="fr-CA" sz="1800"/>
              <a:t> de technologies et d'utilisation de ces technologies par certains acteurs du secteur (ou d'autres secteurs) seront nécessaires pour supporter et illustrer l'analyse.</a:t>
            </a:r>
            <a:endParaRPr sz="1800"/>
          </a:p>
          <a:p>
            <a:pPr indent="-133350" lvl="0" marL="228600">
              <a:spcBef>
                <a:spcPts val="2000"/>
              </a:spcBef>
              <a:spcAft>
                <a:spcPts val="0"/>
              </a:spcAft>
              <a:buNone/>
            </a:pPr>
            <a:r>
              <a:rPr lang="fr-CA" sz="1600" u="sng"/>
              <a:t>E</a:t>
            </a:r>
            <a:r>
              <a:rPr lang="fr-CA" sz="1600" u="sng"/>
              <a:t>xemples (années précédentes)</a:t>
            </a:r>
            <a:r>
              <a:rPr lang="fr-CA" sz="1600"/>
              <a:t>: la presse quotidienne écrite, les musées, la musique, le prêt à porter (intelligent), la gestion d’actifs, la politique (campagnes électorales), l’immobilier commercial</a:t>
            </a:r>
            <a:endParaRPr sz="1800"/>
          </a:p>
          <a:p>
            <a:pPr indent="-133350" lvl="0" marL="228600">
              <a:spcBef>
                <a:spcPts val="2000"/>
              </a:spcBef>
              <a:spcAft>
                <a:spcPts val="1600"/>
              </a:spcAft>
              <a:buNone/>
            </a:pPr>
            <a:r>
              <a:t/>
            </a:r>
            <a:endParaRPr sz="1800"/>
          </a:p>
        </p:txBody>
      </p:sp>
      <p:sp>
        <p:nvSpPr>
          <p:cNvPr id="244" name="Google Shape;244;p34"/>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498474" y="431663"/>
            <a:ext cx="7556400" cy="11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Rokkitt"/>
              <a:buNone/>
            </a:pPr>
            <a:r>
              <a:rPr lang="fr-CA"/>
              <a:t>Cadre conceptuel du cours</a:t>
            </a:r>
            <a:endParaRPr b="1" i="0" sz="2000" u="none" cap="none" strike="noStrike">
              <a:solidFill>
                <a:schemeClr val="accent1"/>
              </a:solidFill>
              <a:latin typeface="Rokkitt"/>
              <a:ea typeface="Rokkitt"/>
              <a:cs typeface="Rokkitt"/>
              <a:sym typeface="Rokkitt"/>
            </a:endParaRPr>
          </a:p>
        </p:txBody>
      </p:sp>
      <p:sp>
        <p:nvSpPr>
          <p:cNvPr id="250" name="Google Shape;250;p35"/>
          <p:cNvSpPr txBox="1"/>
          <p:nvPr>
            <p:ph idx="12" type="sldNum"/>
          </p:nvPr>
        </p:nvSpPr>
        <p:spPr>
          <a:xfrm>
            <a:off x="8305800" y="405120"/>
            <a:ext cx="554100" cy="3651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fr-CA"/>
              <a:t>‹#›</a:t>
            </a:fld>
            <a:endParaRPr/>
          </a:p>
        </p:txBody>
      </p:sp>
      <p:pic>
        <p:nvPicPr>
          <p:cNvPr id="251" name="Google Shape;251;p35"/>
          <p:cNvPicPr preferRelativeResize="0"/>
          <p:nvPr/>
        </p:nvPicPr>
        <p:blipFill>
          <a:blip r:embed="rId3">
            <a:alphaModFix/>
          </a:blip>
          <a:stretch>
            <a:fillRect/>
          </a:stretch>
        </p:blipFill>
        <p:spPr>
          <a:xfrm>
            <a:off x="498475" y="1249775"/>
            <a:ext cx="7326650" cy="5374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2286000" y="3124200"/>
            <a:ext cx="5638800" cy="13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CA"/>
              <a:t>Mise en contexte et discussion des articles et notions clés</a:t>
            </a:r>
            <a:endParaRPr sz="3200">
              <a:latin typeface="Rokkitt"/>
              <a:ea typeface="Rokkitt"/>
              <a:cs typeface="Rokkitt"/>
              <a:sym typeface="Rokkitt"/>
            </a:endParaRPr>
          </a:p>
        </p:txBody>
      </p:sp>
      <p:sp>
        <p:nvSpPr>
          <p:cNvPr id="257" name="Google Shape;257;p36"/>
          <p:cNvSpPr txBox="1"/>
          <p:nvPr>
            <p:ph idx="12" type="sldNum"/>
          </p:nvPr>
        </p:nvSpPr>
        <p:spPr>
          <a:xfrm>
            <a:off x="8305800" y="6248774"/>
            <a:ext cx="554100" cy="365100"/>
          </a:xfrm>
          <a:prstGeom prst="rect">
            <a:avLst/>
          </a:prstGeom>
        </p:spPr>
        <p:txBody>
          <a:bodyPr anchorCtr="0" anchor="ctr"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fr-CA" sz="1400">
                <a:solidFill>
                  <a:schemeClr val="lt1"/>
                </a:solidFill>
                <a:latin typeface="Times New Roman"/>
                <a:ea typeface="Times New Roman"/>
                <a:cs typeface="Times New Roman"/>
                <a:sym typeface="Times New Roman"/>
              </a:rPr>
              <a:t>‹#›</a:t>
            </a:fld>
            <a:endParaRPr sz="1400">
              <a:solidFill>
                <a:schemeClr val="l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7"/>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263" name="Google Shape;263;p37"/>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Fondations</a:t>
            </a:r>
            <a:endParaRPr/>
          </a:p>
        </p:txBody>
      </p:sp>
      <p:sp>
        <p:nvSpPr>
          <p:cNvPr id="264" name="Google Shape;264;p37"/>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323850" lvl="0" marL="457200" rtl="0">
              <a:spcBef>
                <a:spcPts val="2000"/>
              </a:spcBef>
              <a:spcAft>
                <a:spcPts val="0"/>
              </a:spcAft>
              <a:buSzPts val="1500"/>
              <a:buAutoNum type="arabicPeriod"/>
            </a:pPr>
            <a:r>
              <a:rPr lang="fr-CA"/>
              <a:t>La révolution numérique</a:t>
            </a:r>
            <a:endParaRPr/>
          </a:p>
          <a:p>
            <a:pPr indent="-314325" lvl="1" marL="914400" rtl="0">
              <a:spcBef>
                <a:spcPts val="0"/>
              </a:spcBef>
              <a:spcAft>
                <a:spcPts val="0"/>
              </a:spcAft>
              <a:buSzPts val="1350"/>
              <a:buAutoNum type="alphaLcPeriod"/>
            </a:pPr>
            <a:r>
              <a:rPr lang="fr-CA"/>
              <a:t>L’âge de la machine et l’âge de l’information</a:t>
            </a:r>
            <a:endParaRPr/>
          </a:p>
          <a:p>
            <a:pPr indent="-314325" lvl="1" marL="914400" rtl="0">
              <a:spcBef>
                <a:spcPts val="0"/>
              </a:spcBef>
              <a:spcAft>
                <a:spcPts val="0"/>
              </a:spcAft>
              <a:buSzPts val="1350"/>
              <a:buAutoNum type="alphaLcPeriod"/>
            </a:pPr>
            <a:r>
              <a:rPr lang="fr-CA"/>
              <a:t>Propriétés différenciatrices des technologies à l’âge de l’information</a:t>
            </a:r>
            <a:endParaRPr/>
          </a:p>
          <a:p>
            <a:pPr indent="-323850" lvl="0" marL="457200" rtl="0">
              <a:spcBef>
                <a:spcPts val="0"/>
              </a:spcBef>
              <a:spcAft>
                <a:spcPts val="0"/>
              </a:spcAft>
              <a:buSzPts val="1500"/>
              <a:buAutoNum type="arabicPeriod"/>
            </a:pPr>
            <a:r>
              <a:rPr lang="fr-CA"/>
              <a:t>Les innovations numériques</a:t>
            </a:r>
            <a:endParaRPr/>
          </a:p>
          <a:p>
            <a:pPr indent="-314325" lvl="1" marL="914400" rtl="0">
              <a:spcBef>
                <a:spcPts val="0"/>
              </a:spcBef>
              <a:spcAft>
                <a:spcPts val="0"/>
              </a:spcAft>
              <a:buSzPts val="1350"/>
              <a:buAutoNum type="alphaLcPeriod"/>
            </a:pPr>
            <a:r>
              <a:rPr lang="fr-CA"/>
              <a:t>Innovations de processus</a:t>
            </a:r>
            <a:endParaRPr/>
          </a:p>
          <a:p>
            <a:pPr indent="-314325" lvl="1" marL="914400" rtl="0">
              <a:spcBef>
                <a:spcPts val="0"/>
              </a:spcBef>
              <a:spcAft>
                <a:spcPts val="0"/>
              </a:spcAft>
              <a:buSzPts val="1350"/>
              <a:buAutoNum type="alphaLcPeriod"/>
            </a:pPr>
            <a:r>
              <a:rPr lang="fr-CA"/>
              <a:t>Innovations de produits</a:t>
            </a:r>
            <a:endParaRPr/>
          </a:p>
          <a:p>
            <a:pPr indent="-314325" lvl="1" marL="914400" rtl="0">
              <a:spcBef>
                <a:spcPts val="0"/>
              </a:spcBef>
              <a:spcAft>
                <a:spcPts val="0"/>
              </a:spcAft>
              <a:buSzPts val="1350"/>
              <a:buAutoNum type="alphaLcPeriod"/>
            </a:pPr>
            <a:r>
              <a:rPr lang="fr-CA"/>
              <a:t>Innovations de modèles d’affaires </a:t>
            </a:r>
            <a:endParaRPr/>
          </a:p>
          <a:p>
            <a:pPr indent="-323850" lvl="0" marL="457200" rtl="0">
              <a:spcBef>
                <a:spcPts val="0"/>
              </a:spcBef>
              <a:spcAft>
                <a:spcPts val="0"/>
              </a:spcAft>
              <a:buSzPts val="1500"/>
              <a:buAutoNum type="arabicPeriod"/>
            </a:pPr>
            <a:r>
              <a:rPr lang="fr-CA"/>
              <a:t>La maturité numérique</a:t>
            </a:r>
            <a:endParaRPr/>
          </a:p>
          <a:p>
            <a:pPr indent="0" lvl="0" marL="0" rtl="0">
              <a:spcBef>
                <a:spcPts val="2000"/>
              </a:spcBef>
              <a:spcAft>
                <a:spcPts val="0"/>
              </a:spcAft>
              <a:buNone/>
            </a:pPr>
            <a:r>
              <a:t/>
            </a:r>
            <a:endParaRPr/>
          </a:p>
          <a:p>
            <a:pPr indent="0" lvl="0" marL="0">
              <a:spcBef>
                <a:spcPts val="2000"/>
              </a:spcBef>
              <a:spcAft>
                <a:spcPts val="1600"/>
              </a:spcAft>
              <a:buNone/>
            </a:pPr>
            <a:br>
              <a:rPr lang="fr-CA"/>
            </a:b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38"/>
          <p:cNvPicPr preferRelativeResize="0"/>
          <p:nvPr/>
        </p:nvPicPr>
        <p:blipFill>
          <a:blip r:embed="rId3">
            <a:alphaModFix/>
          </a:blip>
          <a:stretch>
            <a:fillRect/>
          </a:stretch>
        </p:blipFill>
        <p:spPr>
          <a:xfrm>
            <a:off x="1135913" y="3010550"/>
            <a:ext cx="6872174" cy="3667925"/>
          </a:xfrm>
          <a:prstGeom prst="rect">
            <a:avLst/>
          </a:prstGeom>
          <a:noFill/>
          <a:ln>
            <a:noFill/>
          </a:ln>
        </p:spPr>
      </p:pic>
      <p:sp>
        <p:nvSpPr>
          <p:cNvPr id="270" name="Google Shape;270;p38"/>
          <p:cNvSpPr txBox="1"/>
          <p:nvPr>
            <p:ph type="title"/>
          </p:nvPr>
        </p:nvSpPr>
        <p:spPr>
          <a:xfrm>
            <a:off x="1448100" y="153975"/>
            <a:ext cx="6247800" cy="3224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Rokkitt"/>
              <a:buNone/>
            </a:pPr>
            <a:r>
              <a:rPr b="1" lang="fr-CA" sz="5000"/>
              <a:t>1/3</a:t>
            </a:r>
            <a:endParaRPr b="1" sz="5000"/>
          </a:p>
          <a:p>
            <a:pPr indent="0" lvl="0" marL="0" marR="0" rtl="0" algn="ctr">
              <a:lnSpc>
                <a:spcPct val="100000"/>
              </a:lnSpc>
              <a:spcBef>
                <a:spcPts val="0"/>
              </a:spcBef>
              <a:spcAft>
                <a:spcPts val="0"/>
              </a:spcAft>
              <a:buClr>
                <a:schemeClr val="lt1"/>
              </a:buClr>
              <a:buFont typeface="Rokkitt"/>
              <a:buNone/>
            </a:pPr>
            <a:r>
              <a:rPr lang="fr-CA" sz="6000"/>
              <a:t> </a:t>
            </a:r>
            <a:r>
              <a:rPr lang="fr-CA" sz="4000"/>
              <a:t>La révolution numérique</a:t>
            </a:r>
            <a:endParaRPr sz="4000"/>
          </a:p>
        </p:txBody>
      </p:sp>
      <p:sp>
        <p:nvSpPr>
          <p:cNvPr id="271" name="Google Shape;271;p38"/>
          <p:cNvSpPr txBox="1"/>
          <p:nvPr>
            <p:ph idx="12" type="sldNum"/>
          </p:nvPr>
        </p:nvSpPr>
        <p:spPr>
          <a:xfrm>
            <a:off x="8472458" y="6217622"/>
            <a:ext cx="548700" cy="524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None/>
            </a:pPr>
            <a:fld id="{00000000-1234-1234-1234-123412341234}" type="slidenum">
              <a:rPr lang="fr-CA" sz="1000">
                <a:solidFill>
                  <a:schemeClr val="accent1"/>
                </a:solidFill>
                <a:latin typeface="Roboto"/>
                <a:ea typeface="Roboto"/>
                <a:cs typeface="Roboto"/>
                <a:sym typeface="Roboto"/>
              </a:rPr>
              <a:t>‹#›</a:t>
            </a:fld>
            <a:endParaRPr sz="1000">
              <a:solidFill>
                <a:schemeClr val="accen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a:latin typeface="Roboto"/>
                <a:ea typeface="Roboto"/>
                <a:cs typeface="Roboto"/>
                <a:sym typeface="Roboto"/>
              </a:rPr>
              <a:t>‹#›</a:t>
            </a:fld>
            <a:endParaRPr>
              <a:latin typeface="Roboto"/>
              <a:ea typeface="Roboto"/>
              <a:cs typeface="Roboto"/>
              <a:sym typeface="Roboto"/>
            </a:endParaRPr>
          </a:p>
        </p:txBody>
      </p:sp>
      <p:pic>
        <p:nvPicPr>
          <p:cNvPr id="277" name="Google Shape;277;p39"/>
          <p:cNvPicPr preferRelativeResize="0"/>
          <p:nvPr/>
        </p:nvPicPr>
        <p:blipFill>
          <a:blip r:embed="rId3">
            <a:alphaModFix/>
          </a:blip>
          <a:stretch>
            <a:fillRect/>
          </a:stretch>
        </p:blipFill>
        <p:spPr>
          <a:xfrm>
            <a:off x="0" y="0"/>
            <a:ext cx="9021755" cy="6858001"/>
          </a:xfrm>
          <a:prstGeom prst="rect">
            <a:avLst/>
          </a:prstGeom>
          <a:noFill/>
          <a:ln>
            <a:noFill/>
          </a:ln>
        </p:spPr>
      </p:pic>
      <p:pic>
        <p:nvPicPr>
          <p:cNvPr id="278" name="Google Shape;278;p39"/>
          <p:cNvPicPr preferRelativeResize="0"/>
          <p:nvPr/>
        </p:nvPicPr>
        <p:blipFill>
          <a:blip r:embed="rId4">
            <a:alphaModFix/>
          </a:blip>
          <a:stretch>
            <a:fillRect/>
          </a:stretch>
        </p:blipFill>
        <p:spPr>
          <a:xfrm>
            <a:off x="0" y="3014604"/>
            <a:ext cx="9144000" cy="1333500"/>
          </a:xfrm>
          <a:prstGeom prst="rect">
            <a:avLst/>
          </a:prstGeom>
          <a:noFill/>
          <a:ln>
            <a:noFill/>
          </a:ln>
        </p:spPr>
      </p:pic>
      <p:pic>
        <p:nvPicPr>
          <p:cNvPr id="279" name="Google Shape;279;p39"/>
          <p:cNvPicPr preferRelativeResize="0"/>
          <p:nvPr/>
        </p:nvPicPr>
        <p:blipFill>
          <a:blip r:embed="rId5">
            <a:alphaModFix/>
          </a:blip>
          <a:stretch>
            <a:fillRect/>
          </a:stretch>
        </p:blipFill>
        <p:spPr>
          <a:xfrm>
            <a:off x="7024853" y="568775"/>
            <a:ext cx="1746000" cy="890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a:latin typeface="Roboto"/>
                <a:ea typeface="Roboto"/>
                <a:cs typeface="Roboto"/>
                <a:sym typeface="Roboto"/>
              </a:rPr>
              <a:t>‹#›</a:t>
            </a:fld>
            <a:endParaRPr>
              <a:latin typeface="Roboto"/>
              <a:ea typeface="Roboto"/>
              <a:cs typeface="Roboto"/>
              <a:sym typeface="Roboto"/>
            </a:endParaRPr>
          </a:p>
        </p:txBody>
      </p:sp>
      <p:pic>
        <p:nvPicPr>
          <p:cNvPr id="285" name="Google Shape;285;p40"/>
          <p:cNvPicPr preferRelativeResize="0"/>
          <p:nvPr/>
        </p:nvPicPr>
        <p:blipFill>
          <a:blip r:embed="rId3">
            <a:alphaModFix/>
          </a:blip>
          <a:stretch>
            <a:fillRect/>
          </a:stretch>
        </p:blipFill>
        <p:spPr>
          <a:xfrm>
            <a:off x="0" y="0"/>
            <a:ext cx="6390800" cy="4109000"/>
          </a:xfrm>
          <a:prstGeom prst="rect">
            <a:avLst/>
          </a:prstGeom>
          <a:noFill/>
          <a:ln>
            <a:noFill/>
          </a:ln>
        </p:spPr>
      </p:pic>
      <p:pic>
        <p:nvPicPr>
          <p:cNvPr id="286" name="Google Shape;286;p40"/>
          <p:cNvPicPr preferRelativeResize="0"/>
          <p:nvPr/>
        </p:nvPicPr>
        <p:blipFill>
          <a:blip r:embed="rId4">
            <a:alphaModFix/>
          </a:blip>
          <a:stretch>
            <a:fillRect/>
          </a:stretch>
        </p:blipFill>
        <p:spPr>
          <a:xfrm>
            <a:off x="7206325" y="318575"/>
            <a:ext cx="1670700" cy="1023975"/>
          </a:xfrm>
          <a:prstGeom prst="rect">
            <a:avLst/>
          </a:prstGeom>
          <a:noFill/>
          <a:ln>
            <a:noFill/>
          </a:ln>
        </p:spPr>
      </p:pic>
      <p:pic>
        <p:nvPicPr>
          <p:cNvPr id="287" name="Google Shape;287;p40"/>
          <p:cNvPicPr preferRelativeResize="0"/>
          <p:nvPr/>
        </p:nvPicPr>
        <p:blipFill rotWithShape="1">
          <a:blip r:embed="rId5">
            <a:alphaModFix/>
          </a:blip>
          <a:srcRect b="6716" l="7800" r="0" t="3492"/>
          <a:stretch/>
        </p:blipFill>
        <p:spPr>
          <a:xfrm>
            <a:off x="3704325" y="3287175"/>
            <a:ext cx="5439675" cy="3570825"/>
          </a:xfrm>
          <a:prstGeom prst="rect">
            <a:avLst/>
          </a:prstGeom>
          <a:noFill/>
          <a:ln>
            <a:noFill/>
          </a:ln>
        </p:spPr>
      </p:pic>
      <p:pic>
        <p:nvPicPr>
          <p:cNvPr id="288" name="Google Shape;288;p40"/>
          <p:cNvPicPr preferRelativeResize="0"/>
          <p:nvPr/>
        </p:nvPicPr>
        <p:blipFill>
          <a:blip r:embed="rId6">
            <a:alphaModFix/>
          </a:blip>
          <a:stretch>
            <a:fillRect/>
          </a:stretch>
        </p:blipFill>
        <p:spPr>
          <a:xfrm>
            <a:off x="4" y="2761329"/>
            <a:ext cx="9143999" cy="133535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a:latin typeface="Roboto"/>
                <a:ea typeface="Roboto"/>
                <a:cs typeface="Roboto"/>
                <a:sym typeface="Roboto"/>
              </a:rPr>
              <a:t>‹#›</a:t>
            </a:fld>
            <a:endParaRPr>
              <a:latin typeface="Roboto"/>
              <a:ea typeface="Roboto"/>
              <a:cs typeface="Roboto"/>
              <a:sym typeface="Roboto"/>
            </a:endParaRPr>
          </a:p>
        </p:txBody>
      </p:sp>
      <p:pic>
        <p:nvPicPr>
          <p:cNvPr id="294" name="Google Shape;294;p41"/>
          <p:cNvPicPr preferRelativeResize="0"/>
          <p:nvPr/>
        </p:nvPicPr>
        <p:blipFill>
          <a:blip r:embed="rId3">
            <a:alphaModFix/>
          </a:blip>
          <a:stretch>
            <a:fillRect/>
          </a:stretch>
        </p:blipFill>
        <p:spPr>
          <a:xfrm>
            <a:off x="0" y="0"/>
            <a:ext cx="9143999" cy="6858000"/>
          </a:xfrm>
          <a:prstGeom prst="rect">
            <a:avLst/>
          </a:prstGeom>
          <a:noFill/>
          <a:ln>
            <a:noFill/>
          </a:ln>
        </p:spPr>
      </p:pic>
      <p:pic>
        <p:nvPicPr>
          <p:cNvPr id="295" name="Google Shape;295;p41"/>
          <p:cNvPicPr preferRelativeResize="0"/>
          <p:nvPr/>
        </p:nvPicPr>
        <p:blipFill>
          <a:blip r:embed="rId4">
            <a:alphaModFix/>
          </a:blip>
          <a:stretch>
            <a:fillRect/>
          </a:stretch>
        </p:blipFill>
        <p:spPr>
          <a:xfrm>
            <a:off x="4" y="3198179"/>
            <a:ext cx="9143999" cy="1335355"/>
          </a:xfrm>
          <a:prstGeom prst="rect">
            <a:avLst/>
          </a:prstGeom>
          <a:noFill/>
          <a:ln>
            <a:noFill/>
          </a:ln>
        </p:spPr>
      </p:pic>
      <p:pic>
        <p:nvPicPr>
          <p:cNvPr id="296" name="Google Shape;296;p41"/>
          <p:cNvPicPr preferRelativeResize="0"/>
          <p:nvPr/>
        </p:nvPicPr>
        <p:blipFill>
          <a:blip r:embed="rId5">
            <a:alphaModFix/>
          </a:blip>
          <a:stretch>
            <a:fillRect/>
          </a:stretch>
        </p:blipFill>
        <p:spPr>
          <a:xfrm>
            <a:off x="6768375" y="1149100"/>
            <a:ext cx="1704075" cy="1044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2286000" y="3124200"/>
            <a:ext cx="5638800" cy="1362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02" name="Google Shape;302;p42"/>
          <p:cNvSpPr txBox="1"/>
          <p:nvPr>
            <p:ph idx="1" type="body"/>
          </p:nvPr>
        </p:nvSpPr>
        <p:spPr>
          <a:xfrm>
            <a:off x="2286000" y="4495800"/>
            <a:ext cx="5638800" cy="1500300"/>
          </a:xfrm>
          <a:prstGeom prst="rect">
            <a:avLst/>
          </a:prstGeom>
        </p:spPr>
        <p:txBody>
          <a:bodyPr anchorCtr="0" anchor="t" bIns="91425" lIns="91425" spcFirstLastPara="1" rIns="91425" wrap="square" tIns="91425">
            <a:noAutofit/>
          </a:bodyPr>
          <a:lstStyle/>
          <a:p>
            <a:pPr indent="0" lvl="0" marL="0">
              <a:spcBef>
                <a:spcPts val="300"/>
              </a:spcBef>
              <a:spcAft>
                <a:spcPts val="1600"/>
              </a:spcAft>
              <a:buNone/>
            </a:pPr>
            <a:r>
              <a:t/>
            </a:r>
            <a:endParaRPr/>
          </a:p>
        </p:txBody>
      </p:sp>
      <p:sp>
        <p:nvSpPr>
          <p:cNvPr id="303" name="Google Shape;303;p42"/>
          <p:cNvSpPr txBox="1"/>
          <p:nvPr>
            <p:ph idx="12" type="sldNum"/>
          </p:nvPr>
        </p:nvSpPr>
        <p:spPr>
          <a:xfrm>
            <a:off x="8305800" y="6248774"/>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pic>
        <p:nvPicPr>
          <p:cNvPr id="304" name="Google Shape;304;p42"/>
          <p:cNvPicPr preferRelativeResize="0"/>
          <p:nvPr/>
        </p:nvPicPr>
        <p:blipFill>
          <a:blip r:embed="rId3">
            <a:alphaModFix/>
          </a:blip>
          <a:stretch>
            <a:fillRect/>
          </a:stretch>
        </p:blipFill>
        <p:spPr>
          <a:xfrm>
            <a:off x="-175800" y="0"/>
            <a:ext cx="9319799" cy="7073630"/>
          </a:xfrm>
          <a:prstGeom prst="rect">
            <a:avLst/>
          </a:prstGeom>
          <a:noFill/>
          <a:ln>
            <a:noFill/>
          </a:ln>
        </p:spPr>
      </p:pic>
      <p:pic>
        <p:nvPicPr>
          <p:cNvPr id="305" name="Google Shape;305;p42"/>
          <p:cNvPicPr preferRelativeResize="0"/>
          <p:nvPr/>
        </p:nvPicPr>
        <p:blipFill>
          <a:blip r:embed="rId4">
            <a:alphaModFix/>
          </a:blip>
          <a:stretch>
            <a:fillRect/>
          </a:stretch>
        </p:blipFill>
        <p:spPr>
          <a:xfrm>
            <a:off x="4" y="5081479"/>
            <a:ext cx="9143999" cy="1335355"/>
          </a:xfrm>
          <a:prstGeom prst="rect">
            <a:avLst/>
          </a:prstGeom>
          <a:noFill/>
          <a:ln>
            <a:noFill/>
          </a:ln>
        </p:spPr>
      </p:pic>
      <p:pic>
        <p:nvPicPr>
          <p:cNvPr id="306" name="Google Shape;306;p42"/>
          <p:cNvPicPr preferRelativeResize="0"/>
          <p:nvPr/>
        </p:nvPicPr>
        <p:blipFill>
          <a:blip r:embed="rId5">
            <a:alphaModFix/>
          </a:blip>
          <a:stretch>
            <a:fillRect/>
          </a:stretch>
        </p:blipFill>
        <p:spPr>
          <a:xfrm>
            <a:off x="7631600" y="630500"/>
            <a:ext cx="1295400" cy="723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43"/>
          <p:cNvPicPr preferRelativeResize="0"/>
          <p:nvPr/>
        </p:nvPicPr>
        <p:blipFill>
          <a:blip r:embed="rId3">
            <a:alphaModFix/>
          </a:blip>
          <a:stretch>
            <a:fillRect/>
          </a:stretch>
        </p:blipFill>
        <p:spPr>
          <a:xfrm>
            <a:off x="4483163" y="102925"/>
            <a:ext cx="4435950" cy="3075675"/>
          </a:xfrm>
          <a:prstGeom prst="rect">
            <a:avLst/>
          </a:prstGeom>
          <a:noFill/>
          <a:ln>
            <a:noFill/>
          </a:ln>
        </p:spPr>
      </p:pic>
      <p:sp>
        <p:nvSpPr>
          <p:cNvPr id="312" name="Google Shape;312;p43"/>
          <p:cNvSpPr txBox="1"/>
          <p:nvPr>
            <p:ph type="title"/>
          </p:nvPr>
        </p:nvSpPr>
        <p:spPr>
          <a:xfrm>
            <a:off x="139800" y="293200"/>
            <a:ext cx="3706500" cy="4557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1"/>
              </a:buClr>
              <a:buFont typeface="Rokkitt"/>
              <a:buNone/>
            </a:pPr>
            <a:r>
              <a:rPr lang="fr-CA" sz="2400">
                <a:solidFill>
                  <a:srgbClr val="FFE599"/>
                </a:solidFill>
              </a:rPr>
              <a:t>“Creating autonomous cars is not easy. ...But in a world of plentiful accurate data , powerful sensors, massive storage capacity, and processing power, it is possible. </a:t>
            </a:r>
            <a:r>
              <a:rPr b="1" lang="fr-CA" sz="2400">
                <a:solidFill>
                  <a:srgbClr val="FFE599"/>
                </a:solidFill>
              </a:rPr>
              <a:t>This is the world we live in now</a:t>
            </a:r>
            <a:r>
              <a:rPr lang="fr-CA" sz="2400">
                <a:solidFill>
                  <a:srgbClr val="FFE599"/>
                </a:solidFill>
              </a:rPr>
              <a:t>.”</a:t>
            </a:r>
            <a:endParaRPr sz="2400">
              <a:solidFill>
                <a:srgbClr val="FFE599"/>
              </a:solidFill>
            </a:endParaRPr>
          </a:p>
          <a:p>
            <a:pPr indent="0" lvl="0" marL="0" marR="0" rtl="0" algn="l">
              <a:spcBef>
                <a:spcPts val="0"/>
              </a:spcBef>
              <a:spcAft>
                <a:spcPts val="0"/>
              </a:spcAft>
              <a:buClr>
                <a:schemeClr val="lt1"/>
              </a:buClr>
              <a:buFont typeface="Rokkitt"/>
              <a:buNone/>
            </a:pPr>
            <a:r>
              <a:rPr lang="fr-CA" sz="2400">
                <a:solidFill>
                  <a:srgbClr val="FFE599"/>
                </a:solidFill>
              </a:rPr>
              <a:t> </a:t>
            </a:r>
            <a:endParaRPr sz="2400">
              <a:solidFill>
                <a:srgbClr val="FFE599"/>
              </a:solidFill>
            </a:endParaRPr>
          </a:p>
          <a:p>
            <a:pPr indent="0" lvl="0" marL="0" marR="0" rtl="0">
              <a:spcBef>
                <a:spcPts val="0"/>
              </a:spcBef>
              <a:spcAft>
                <a:spcPts val="0"/>
              </a:spcAft>
              <a:buClr>
                <a:schemeClr val="lt1"/>
              </a:buClr>
              <a:buFont typeface="Rokkitt"/>
              <a:buNone/>
            </a:pPr>
            <a:r>
              <a:rPr lang="fr-CA" sz="2200">
                <a:solidFill>
                  <a:srgbClr val="FFE599"/>
                </a:solidFill>
              </a:rPr>
              <a:t>Brynjolfsson and McAfee 2012. </a:t>
            </a:r>
            <a:endParaRPr sz="2200">
              <a:solidFill>
                <a:srgbClr val="FFE599"/>
              </a:solidFill>
            </a:endParaRPr>
          </a:p>
        </p:txBody>
      </p:sp>
      <p:sp>
        <p:nvSpPr>
          <p:cNvPr id="313" name="Google Shape;313;p43"/>
          <p:cNvSpPr txBox="1"/>
          <p:nvPr>
            <p:ph idx="12" type="sldNum"/>
          </p:nvPr>
        </p:nvSpPr>
        <p:spPr>
          <a:xfrm>
            <a:off x="8472458" y="6217622"/>
            <a:ext cx="548700" cy="524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None/>
            </a:pPr>
            <a:fld id="{00000000-1234-1234-1234-123412341234}" type="slidenum">
              <a:rPr lang="fr-CA"/>
              <a:t>‹#›</a:t>
            </a:fld>
            <a:endParaRPr/>
          </a:p>
        </p:txBody>
      </p:sp>
      <p:pic>
        <p:nvPicPr>
          <p:cNvPr id="314" name="Google Shape;314;p43"/>
          <p:cNvPicPr preferRelativeResize="0"/>
          <p:nvPr/>
        </p:nvPicPr>
        <p:blipFill>
          <a:blip r:embed="rId4">
            <a:alphaModFix/>
          </a:blip>
          <a:stretch>
            <a:fillRect/>
          </a:stretch>
        </p:blipFill>
        <p:spPr>
          <a:xfrm>
            <a:off x="4328675" y="2930000"/>
            <a:ext cx="2479025" cy="2507734"/>
          </a:xfrm>
          <a:prstGeom prst="rect">
            <a:avLst/>
          </a:prstGeom>
          <a:noFill/>
          <a:ln>
            <a:noFill/>
          </a:ln>
        </p:spPr>
      </p:pic>
      <p:pic>
        <p:nvPicPr>
          <p:cNvPr id="315" name="Google Shape;315;p43"/>
          <p:cNvPicPr preferRelativeResize="0"/>
          <p:nvPr/>
        </p:nvPicPr>
        <p:blipFill rotWithShape="1">
          <a:blip r:embed="rId5">
            <a:alphaModFix/>
          </a:blip>
          <a:srcRect b="0" l="0" r="5926" t="0"/>
          <a:stretch/>
        </p:blipFill>
        <p:spPr>
          <a:xfrm>
            <a:off x="4483175" y="5380513"/>
            <a:ext cx="2049150" cy="1357550"/>
          </a:xfrm>
          <a:prstGeom prst="rect">
            <a:avLst/>
          </a:prstGeom>
          <a:noFill/>
          <a:ln>
            <a:noFill/>
          </a:ln>
        </p:spPr>
      </p:pic>
      <p:pic>
        <p:nvPicPr>
          <p:cNvPr id="316" name="Google Shape;316;p43"/>
          <p:cNvPicPr preferRelativeResize="0"/>
          <p:nvPr/>
        </p:nvPicPr>
        <p:blipFill>
          <a:blip r:embed="rId6">
            <a:alphaModFix/>
          </a:blip>
          <a:stretch>
            <a:fillRect/>
          </a:stretch>
        </p:blipFill>
        <p:spPr>
          <a:xfrm>
            <a:off x="6807700" y="2930005"/>
            <a:ext cx="2294275" cy="2446195"/>
          </a:xfrm>
          <a:prstGeom prst="rect">
            <a:avLst/>
          </a:prstGeom>
          <a:noFill/>
          <a:ln>
            <a:noFill/>
          </a:ln>
        </p:spPr>
      </p:pic>
      <p:pic>
        <p:nvPicPr>
          <p:cNvPr id="317" name="Google Shape;317;p43"/>
          <p:cNvPicPr preferRelativeResize="0"/>
          <p:nvPr/>
        </p:nvPicPr>
        <p:blipFill rotWithShape="1">
          <a:blip r:embed="rId7">
            <a:alphaModFix/>
          </a:blip>
          <a:srcRect b="0" l="0" r="9222" t="0"/>
          <a:stretch/>
        </p:blipFill>
        <p:spPr>
          <a:xfrm>
            <a:off x="7266500" y="5345875"/>
            <a:ext cx="1754649" cy="1286750"/>
          </a:xfrm>
          <a:prstGeom prst="rect">
            <a:avLst/>
          </a:prstGeom>
          <a:noFill/>
          <a:ln>
            <a:noFill/>
          </a:ln>
        </p:spPr>
      </p:pic>
      <p:pic>
        <p:nvPicPr>
          <p:cNvPr id="318" name="Google Shape;318;p43"/>
          <p:cNvPicPr preferRelativeResize="0"/>
          <p:nvPr/>
        </p:nvPicPr>
        <p:blipFill rotWithShape="1">
          <a:blip r:embed="rId8">
            <a:alphaModFix/>
          </a:blip>
          <a:srcRect b="0" l="0" r="44787" t="0"/>
          <a:stretch/>
        </p:blipFill>
        <p:spPr>
          <a:xfrm>
            <a:off x="5960199" y="5062741"/>
            <a:ext cx="1449775" cy="1753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25" y="667900"/>
            <a:ext cx="8520600" cy="83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Présentation des étudiants</a:t>
            </a:r>
            <a:endParaRPr/>
          </a:p>
        </p:txBody>
      </p:sp>
      <p:sp>
        <p:nvSpPr>
          <p:cNvPr id="96" name="Google Shape;96;p1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a:t>‹#›</a:t>
            </a:fld>
            <a:endParaRPr/>
          </a:p>
        </p:txBody>
      </p:sp>
      <p:pic>
        <p:nvPicPr>
          <p:cNvPr id="97" name="Google Shape;97;p17"/>
          <p:cNvPicPr preferRelativeResize="0"/>
          <p:nvPr/>
        </p:nvPicPr>
        <p:blipFill>
          <a:blip r:embed="rId3">
            <a:alphaModFix/>
          </a:blip>
          <a:stretch>
            <a:fillRect/>
          </a:stretch>
        </p:blipFill>
        <p:spPr>
          <a:xfrm>
            <a:off x="2092275" y="2165400"/>
            <a:ext cx="4572000" cy="3429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a:t>‹#›</a:t>
            </a:fld>
            <a:endParaRPr/>
          </a:p>
        </p:txBody>
      </p:sp>
      <p:pic>
        <p:nvPicPr>
          <p:cNvPr id="324" name="Google Shape;324;p44"/>
          <p:cNvPicPr preferRelativeResize="0"/>
          <p:nvPr/>
        </p:nvPicPr>
        <p:blipFill>
          <a:blip r:embed="rId3">
            <a:alphaModFix/>
          </a:blip>
          <a:stretch>
            <a:fillRect/>
          </a:stretch>
        </p:blipFill>
        <p:spPr>
          <a:xfrm>
            <a:off x="878275" y="2482700"/>
            <a:ext cx="7594175" cy="3512025"/>
          </a:xfrm>
          <a:prstGeom prst="rect">
            <a:avLst/>
          </a:prstGeom>
          <a:noFill/>
          <a:ln>
            <a:noFill/>
          </a:ln>
        </p:spPr>
      </p:pic>
      <p:sp>
        <p:nvSpPr>
          <p:cNvPr id="325" name="Google Shape;325;p44"/>
          <p:cNvSpPr txBox="1"/>
          <p:nvPr>
            <p:ph type="title"/>
          </p:nvPr>
        </p:nvSpPr>
        <p:spPr>
          <a:xfrm>
            <a:off x="311725" y="667900"/>
            <a:ext cx="8520600" cy="83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La 4ème révolution </a:t>
            </a:r>
            <a:r>
              <a:rPr lang="fr-CA"/>
              <a:t>industrielle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331" name="Google Shape;331;p45"/>
          <p:cNvPicPr preferRelativeResize="0"/>
          <p:nvPr/>
        </p:nvPicPr>
        <p:blipFill>
          <a:blip r:embed="rId3">
            <a:alphaModFix/>
          </a:blip>
          <a:stretch>
            <a:fillRect/>
          </a:stretch>
        </p:blipFill>
        <p:spPr>
          <a:xfrm>
            <a:off x="4529575" y="157650"/>
            <a:ext cx="2432175" cy="4631475"/>
          </a:xfrm>
          <a:prstGeom prst="rect">
            <a:avLst/>
          </a:prstGeom>
          <a:noFill/>
          <a:ln>
            <a:noFill/>
          </a:ln>
        </p:spPr>
      </p:pic>
      <p:pic>
        <p:nvPicPr>
          <p:cNvPr id="332" name="Google Shape;332;p45"/>
          <p:cNvPicPr preferRelativeResize="0"/>
          <p:nvPr/>
        </p:nvPicPr>
        <p:blipFill>
          <a:blip r:embed="rId4">
            <a:alphaModFix/>
          </a:blip>
          <a:stretch>
            <a:fillRect/>
          </a:stretch>
        </p:blipFill>
        <p:spPr>
          <a:xfrm>
            <a:off x="158988" y="809850"/>
            <a:ext cx="4257675" cy="2381250"/>
          </a:xfrm>
          <a:prstGeom prst="rect">
            <a:avLst/>
          </a:prstGeom>
          <a:noFill/>
          <a:ln>
            <a:noFill/>
          </a:ln>
        </p:spPr>
      </p:pic>
      <p:sp>
        <p:nvSpPr>
          <p:cNvPr id="333" name="Google Shape;333;p45"/>
          <p:cNvSpPr txBox="1"/>
          <p:nvPr/>
        </p:nvSpPr>
        <p:spPr>
          <a:xfrm>
            <a:off x="514625" y="3505675"/>
            <a:ext cx="4257600" cy="3131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None/>
            </a:pPr>
            <a:r>
              <a:rPr lang="fr-CA" sz="1800" u="sng">
                <a:solidFill>
                  <a:srgbClr val="073763"/>
                </a:solidFill>
                <a:latin typeface="Rokkitt"/>
                <a:ea typeface="Rokkitt"/>
                <a:cs typeface="Rokkitt"/>
                <a:sym typeface="Rokkitt"/>
              </a:rPr>
              <a:t>Vélocité</a:t>
            </a:r>
            <a:r>
              <a:rPr lang="fr-CA" sz="1100" u="sng">
                <a:latin typeface="Calibri"/>
                <a:ea typeface="Calibri"/>
                <a:cs typeface="Calibri"/>
                <a:sym typeface="Calibri"/>
              </a:rPr>
              <a:t>: </a:t>
            </a:r>
            <a:r>
              <a:rPr lang="fr-CA" sz="1800" u="sng">
                <a:solidFill>
                  <a:srgbClr val="073763"/>
                </a:solidFill>
                <a:latin typeface="Rokkitt"/>
                <a:ea typeface="Rokkitt"/>
                <a:cs typeface="Rokkitt"/>
                <a:sym typeface="Rokkitt"/>
              </a:rPr>
              <a:t>exemples</a:t>
            </a:r>
            <a:r>
              <a:rPr lang="fr-CA" sz="1800" u="sng">
                <a:solidFill>
                  <a:srgbClr val="073763"/>
                </a:solidFill>
                <a:latin typeface="Rokkitt"/>
                <a:ea typeface="Rokkitt"/>
                <a:cs typeface="Rokkitt"/>
                <a:sym typeface="Rokkitt"/>
              </a:rPr>
              <a:t>:</a:t>
            </a:r>
            <a:r>
              <a:rPr lang="fr-CA" sz="1800">
                <a:solidFill>
                  <a:srgbClr val="073763"/>
                </a:solidFill>
                <a:latin typeface="Rokkitt"/>
                <a:ea typeface="Rokkitt"/>
                <a:cs typeface="Rokkitt"/>
                <a:sym typeface="Rokkitt"/>
              </a:rPr>
              <a:t> </a:t>
            </a:r>
            <a:endParaRPr sz="1800">
              <a:solidFill>
                <a:srgbClr val="073763"/>
              </a:solidFill>
              <a:latin typeface="Rokkitt"/>
              <a:ea typeface="Rokkitt"/>
              <a:cs typeface="Rokkitt"/>
              <a:sym typeface="Rokkitt"/>
            </a:endParaRPr>
          </a:p>
          <a:p>
            <a:pPr indent="0" lvl="0" marL="0" marR="0" rtl="0" algn="l">
              <a:lnSpc>
                <a:spcPct val="115000"/>
              </a:lnSpc>
              <a:spcBef>
                <a:spcPts val="1600"/>
              </a:spcBef>
              <a:spcAft>
                <a:spcPts val="0"/>
              </a:spcAft>
              <a:buNone/>
            </a:pPr>
            <a:r>
              <a:rPr lang="fr-CA" sz="1800">
                <a:solidFill>
                  <a:srgbClr val="073763"/>
                </a:solidFill>
                <a:latin typeface="Rokkitt"/>
                <a:ea typeface="Rokkitt"/>
                <a:cs typeface="Rokkitt"/>
                <a:sym typeface="Rokkitt"/>
              </a:rPr>
              <a:t>cela a pris 50 ans pour que la moitié des foyers américains utilisent le téléphone inventé il y a presque 150 ans en 1875</a:t>
            </a:r>
            <a:endParaRPr sz="1800">
              <a:solidFill>
                <a:srgbClr val="073763"/>
              </a:solidFill>
              <a:latin typeface="Rokkitt"/>
              <a:ea typeface="Rokkitt"/>
              <a:cs typeface="Rokkitt"/>
              <a:sym typeface="Rokkitt"/>
            </a:endParaRPr>
          </a:p>
          <a:p>
            <a:pPr indent="0" lvl="0" marL="0" marR="0" rtl="0" algn="l">
              <a:lnSpc>
                <a:spcPct val="115000"/>
              </a:lnSpc>
              <a:spcBef>
                <a:spcPts val="1600"/>
              </a:spcBef>
              <a:spcAft>
                <a:spcPts val="0"/>
              </a:spcAft>
              <a:buNone/>
            </a:pPr>
            <a:r>
              <a:rPr lang="fr-CA" sz="1800">
                <a:solidFill>
                  <a:srgbClr val="073763"/>
                </a:solidFill>
                <a:latin typeface="Rokkitt"/>
                <a:ea typeface="Rokkitt"/>
                <a:cs typeface="Rokkitt"/>
                <a:sym typeface="Rokkitt"/>
              </a:rPr>
              <a:t>...38 ans pour que la radio atteigne une audience de 50 millions de personnes</a:t>
            </a:r>
            <a:endParaRPr sz="1800">
              <a:solidFill>
                <a:srgbClr val="073763"/>
              </a:solidFill>
              <a:latin typeface="Rokkitt"/>
              <a:ea typeface="Rokkitt"/>
              <a:cs typeface="Rokkitt"/>
              <a:sym typeface="Rokkitt"/>
            </a:endParaRPr>
          </a:p>
          <a:p>
            <a:pPr indent="0" lvl="0" marL="0" marR="0" rtl="0" algn="l">
              <a:lnSpc>
                <a:spcPct val="115000"/>
              </a:lnSpc>
              <a:spcBef>
                <a:spcPts val="1600"/>
              </a:spcBef>
              <a:spcAft>
                <a:spcPts val="1600"/>
              </a:spcAft>
              <a:buNone/>
            </a:pPr>
            <a:r>
              <a:rPr lang="fr-CA" sz="1800">
                <a:solidFill>
                  <a:srgbClr val="073763"/>
                </a:solidFill>
                <a:latin typeface="Rokkitt"/>
                <a:ea typeface="Rokkitt"/>
                <a:cs typeface="Rokkitt"/>
                <a:sym typeface="Rokkitt"/>
              </a:rPr>
              <a:t>...1 an pour que Facebook atteigne 6 millions d’utilisateurs</a:t>
            </a:r>
            <a:endParaRPr sz="1100">
              <a:latin typeface="Calibri"/>
              <a:ea typeface="Calibri"/>
              <a:cs typeface="Calibri"/>
              <a:sym typeface="Calibri"/>
            </a:endParaRPr>
          </a:p>
        </p:txBody>
      </p:sp>
      <p:pic>
        <p:nvPicPr>
          <p:cNvPr id="334" name="Google Shape;334;p45"/>
          <p:cNvPicPr preferRelativeResize="0"/>
          <p:nvPr/>
        </p:nvPicPr>
        <p:blipFill>
          <a:blip r:embed="rId5">
            <a:alphaModFix/>
          </a:blip>
          <a:stretch>
            <a:fillRect/>
          </a:stretch>
        </p:blipFill>
        <p:spPr>
          <a:xfrm>
            <a:off x="6867024" y="3348125"/>
            <a:ext cx="2154125" cy="3289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6"/>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340" name="Google Shape;340;p46"/>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Étude du Forum Économique Mondial (2015)</a:t>
            </a:r>
            <a:endParaRPr/>
          </a:p>
        </p:txBody>
      </p:sp>
      <p:sp>
        <p:nvSpPr>
          <p:cNvPr id="341" name="Google Shape;341;p46"/>
          <p:cNvSpPr txBox="1"/>
          <p:nvPr>
            <p:ph idx="1" type="body"/>
          </p:nvPr>
        </p:nvSpPr>
        <p:spPr>
          <a:xfrm>
            <a:off x="498475" y="1600200"/>
            <a:ext cx="8029500" cy="4145100"/>
          </a:xfrm>
          <a:prstGeom prst="rect">
            <a:avLst/>
          </a:prstGeom>
        </p:spPr>
        <p:txBody>
          <a:bodyPr anchorCtr="0" anchor="t" bIns="91425" lIns="91425" spcFirstLastPara="1" rIns="91425" wrap="square" tIns="91425">
            <a:noAutofit/>
          </a:bodyPr>
          <a:lstStyle/>
          <a:p>
            <a:pPr indent="-323850" lvl="0" marL="457200" rtl="0">
              <a:spcBef>
                <a:spcPts val="2000"/>
              </a:spcBef>
              <a:spcAft>
                <a:spcPts val="0"/>
              </a:spcAft>
              <a:buSzPts val="1500"/>
              <a:buChar char="■"/>
            </a:pPr>
            <a:r>
              <a:rPr lang="fr-CA"/>
              <a:t>L’étude s’intitule: “Deep shifts – Technology Tipping Points and Societal Impact” </a:t>
            </a:r>
            <a:br>
              <a:rPr lang="fr-CA"/>
            </a:br>
            <a:r>
              <a:rPr lang="fr-CA"/>
              <a:t>		 →  Points de basculement</a:t>
            </a:r>
            <a:endParaRPr/>
          </a:p>
          <a:p>
            <a:pPr indent="-323850" lvl="0" marL="457200" rtl="0">
              <a:spcBef>
                <a:spcPts val="0"/>
              </a:spcBef>
              <a:spcAft>
                <a:spcPts val="0"/>
              </a:spcAft>
              <a:buSzPts val="1500"/>
              <a:buChar char="■"/>
            </a:pPr>
            <a:r>
              <a:rPr lang="fr-CA"/>
              <a:t>Sondage de 800 dirigeants et experts en TIC au sujet de</a:t>
            </a:r>
            <a:r>
              <a:rPr b="1" lang="fr-CA"/>
              <a:t> 21 tendances</a:t>
            </a:r>
            <a:r>
              <a:rPr lang="fr-CA"/>
              <a:t> reliées à la révolution numérique</a:t>
            </a:r>
            <a:endParaRPr/>
          </a:p>
          <a:p>
            <a:pPr indent="-323850" lvl="0" marL="457200" rtl="0">
              <a:spcBef>
                <a:spcPts val="0"/>
              </a:spcBef>
              <a:spcAft>
                <a:spcPts val="0"/>
              </a:spcAft>
              <a:buSzPts val="1500"/>
              <a:buChar char="■"/>
            </a:pPr>
            <a:r>
              <a:rPr lang="fr-CA"/>
              <a:t>La question: quand vont-elles devenir dominantes?</a:t>
            </a:r>
            <a:endParaRPr/>
          </a:p>
          <a:p>
            <a:pPr indent="0" lvl="0" marL="0" rtl="0">
              <a:spcBef>
                <a:spcPts val="2000"/>
              </a:spcBef>
              <a:spcAft>
                <a:spcPts val="0"/>
              </a:spcAft>
              <a:buNone/>
            </a:pPr>
            <a:r>
              <a:t/>
            </a:r>
            <a:endParaRPr sz="1600"/>
          </a:p>
          <a:p>
            <a:pPr indent="0" lvl="0" marL="0">
              <a:spcBef>
                <a:spcPts val="2000"/>
              </a:spcBef>
              <a:spcAft>
                <a:spcPts val="1600"/>
              </a:spcAft>
              <a:buNone/>
            </a:pPr>
            <a:r>
              <a:rPr lang="fr-CA" sz="1600" u="sng">
                <a:solidFill>
                  <a:schemeClr val="hlink"/>
                </a:solidFill>
                <a:hlinkClick r:id="rId3"/>
              </a:rPr>
              <a:t>http://www3.weforum.org/docs/WEF_GAC15_Technological_Tipping_Points_report_2015.pdf</a:t>
            </a:r>
            <a:r>
              <a:rPr lang="fr-CA" sz="1600"/>
              <a:t> </a:t>
            </a:r>
            <a:br>
              <a:rPr lang="fr-CA" sz="1600"/>
            </a:b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7"/>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347" name="Google Shape;347;p47"/>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CA"/>
              <a:t>Les prédictions de cette étude: </a:t>
            </a:r>
            <a:br>
              <a:rPr lang="fr-CA"/>
            </a:br>
            <a:r>
              <a:rPr b="1" lang="fr-CA" sz="2000">
                <a:solidFill>
                  <a:srgbClr val="0000FF"/>
                </a:solidFill>
              </a:rPr>
              <a:t>	&gt;80% des experts s’accordent sur le fait que d’ici 2025…</a:t>
            </a:r>
            <a:endParaRPr b="1" sz="2000">
              <a:solidFill>
                <a:srgbClr val="0000FF"/>
              </a:solidFill>
            </a:endParaRPr>
          </a:p>
        </p:txBody>
      </p:sp>
      <p:sp>
        <p:nvSpPr>
          <p:cNvPr id="348" name="Google Shape;348;p47"/>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323850" lvl="0" marL="457200" marR="0" rtl="0" algn="l">
              <a:lnSpc>
                <a:spcPct val="115000"/>
              </a:lnSpc>
              <a:spcBef>
                <a:spcPts val="2000"/>
              </a:spcBef>
              <a:spcAft>
                <a:spcPts val="0"/>
              </a:spcAft>
              <a:buSzPts val="1500"/>
              <a:buAutoNum type="arabicPeriod"/>
            </a:pPr>
            <a:r>
              <a:rPr lang="fr-CA"/>
              <a:t>10% des individus porteront des </a:t>
            </a:r>
            <a:r>
              <a:rPr b="1" lang="fr-CA"/>
              <a:t>vêtements intelligents</a:t>
            </a:r>
            <a:endParaRPr b="1"/>
          </a:p>
          <a:p>
            <a:pPr indent="-323850" lvl="0" marL="457200" marR="0" rtl="0" algn="l">
              <a:lnSpc>
                <a:spcPct val="115000"/>
              </a:lnSpc>
              <a:spcBef>
                <a:spcPts val="0"/>
              </a:spcBef>
              <a:spcAft>
                <a:spcPts val="0"/>
              </a:spcAft>
              <a:buSzPts val="1500"/>
              <a:buAutoNum type="arabicPeriod"/>
            </a:pPr>
            <a:r>
              <a:rPr lang="fr-CA"/>
              <a:t>Il y aura le premier </a:t>
            </a:r>
            <a:r>
              <a:rPr b="1" lang="fr-CA"/>
              <a:t>robot pharmacien</a:t>
            </a:r>
            <a:r>
              <a:rPr lang="fr-CA"/>
              <a:t> aux États-Unis</a:t>
            </a:r>
            <a:endParaRPr/>
          </a:p>
          <a:p>
            <a:pPr indent="-323850" lvl="0" marL="457200" marR="0" rtl="0" algn="l">
              <a:lnSpc>
                <a:spcPct val="115000"/>
              </a:lnSpc>
              <a:spcBef>
                <a:spcPts val="0"/>
              </a:spcBef>
              <a:spcAft>
                <a:spcPts val="0"/>
              </a:spcAft>
              <a:buSzPts val="1500"/>
              <a:buAutoNum type="arabicPeriod"/>
            </a:pPr>
            <a:r>
              <a:rPr lang="fr-CA"/>
              <a:t>10% des </a:t>
            </a:r>
            <a:r>
              <a:rPr b="1" lang="fr-CA"/>
              <a:t>lunettes de vue </a:t>
            </a:r>
            <a:r>
              <a:rPr lang="fr-CA"/>
              <a:t>seront connectées à Internet</a:t>
            </a:r>
            <a:endParaRPr/>
          </a:p>
          <a:p>
            <a:pPr indent="-323850" lvl="0" marL="457200" marR="0" rtl="0" algn="l">
              <a:lnSpc>
                <a:spcPct val="115000"/>
              </a:lnSpc>
              <a:spcBef>
                <a:spcPts val="0"/>
              </a:spcBef>
              <a:spcAft>
                <a:spcPts val="0"/>
              </a:spcAft>
              <a:buSzPts val="1500"/>
              <a:buAutoNum type="arabicPeriod"/>
            </a:pPr>
            <a:r>
              <a:rPr lang="fr-CA"/>
              <a:t>La première </a:t>
            </a:r>
            <a:r>
              <a:rPr b="1" lang="fr-CA"/>
              <a:t>voiture ‘imprimée’ </a:t>
            </a:r>
            <a:r>
              <a:rPr lang="fr-CA"/>
              <a:t>en 3D sera en production</a:t>
            </a:r>
            <a:endParaRPr/>
          </a:p>
          <a:p>
            <a:pPr indent="-323850" lvl="0" marL="457200" marR="0" rtl="0" algn="l">
              <a:lnSpc>
                <a:spcPct val="115000"/>
              </a:lnSpc>
              <a:spcBef>
                <a:spcPts val="0"/>
              </a:spcBef>
              <a:spcAft>
                <a:spcPts val="0"/>
              </a:spcAft>
              <a:buSzPts val="1500"/>
              <a:buAutoNum type="arabicPeriod"/>
            </a:pPr>
            <a:r>
              <a:rPr lang="fr-CA"/>
              <a:t>Les </a:t>
            </a:r>
            <a:r>
              <a:rPr b="1" lang="fr-CA"/>
              <a:t>voitures autonomes</a:t>
            </a:r>
            <a:r>
              <a:rPr lang="fr-CA"/>
              <a:t> représenteront 10% du nombre total de voitures aux États-Unis</a:t>
            </a:r>
            <a:endParaRPr/>
          </a:p>
          <a:p>
            <a:pPr indent="-323850" lvl="0" marL="457200" marR="0" rtl="0" algn="l">
              <a:lnSpc>
                <a:spcPct val="115000"/>
              </a:lnSpc>
              <a:spcBef>
                <a:spcPts val="0"/>
              </a:spcBef>
              <a:spcAft>
                <a:spcPts val="0"/>
              </a:spcAft>
              <a:buSzPts val="1500"/>
              <a:buAutoNum type="arabicPeriod"/>
            </a:pPr>
            <a:r>
              <a:rPr lang="fr-CA"/>
              <a:t>La première machine dotée d’intelligence artificielle fera partie d’un </a:t>
            </a:r>
            <a:r>
              <a:rPr b="1" lang="fr-CA"/>
              <a:t>conseil d’administration</a:t>
            </a:r>
            <a:endParaRPr b="1"/>
          </a:p>
          <a:p>
            <a:pPr indent="-323850" lvl="0" marL="457200" marR="0" rtl="0" algn="l">
              <a:lnSpc>
                <a:spcPct val="115000"/>
              </a:lnSpc>
              <a:spcBef>
                <a:spcPts val="0"/>
              </a:spcBef>
              <a:spcAft>
                <a:spcPts val="0"/>
              </a:spcAft>
              <a:buSzPts val="1500"/>
              <a:buAutoNum type="arabicPeriod"/>
            </a:pPr>
            <a:r>
              <a:rPr b="1" lang="fr-CA"/>
              <a:t>...</a:t>
            </a:r>
            <a:br>
              <a:rPr b="1" lang="fr-CA"/>
            </a:br>
            <a:endParaRPr b="1"/>
          </a:p>
        </p:txBody>
      </p:sp>
      <p:pic>
        <p:nvPicPr>
          <p:cNvPr id="349" name="Google Shape;349;p47"/>
          <p:cNvPicPr preferRelativeResize="0"/>
          <p:nvPr/>
        </p:nvPicPr>
        <p:blipFill rotWithShape="1">
          <a:blip r:embed="rId3">
            <a:alphaModFix/>
          </a:blip>
          <a:srcRect b="10566" l="5960" r="5339" t="8899"/>
          <a:stretch/>
        </p:blipFill>
        <p:spPr>
          <a:xfrm>
            <a:off x="4583045" y="4621100"/>
            <a:ext cx="4616149" cy="2236900"/>
          </a:xfrm>
          <a:prstGeom prst="rect">
            <a:avLst/>
          </a:prstGeom>
          <a:noFill/>
          <a:ln>
            <a:noFill/>
          </a:ln>
        </p:spPr>
      </p:pic>
      <p:pic>
        <p:nvPicPr>
          <p:cNvPr id="350" name="Google Shape;350;p47"/>
          <p:cNvPicPr preferRelativeResize="0"/>
          <p:nvPr/>
        </p:nvPicPr>
        <p:blipFill rotWithShape="1">
          <a:blip r:embed="rId3">
            <a:alphaModFix/>
          </a:blip>
          <a:srcRect b="10566" l="5960" r="5339" t="8899"/>
          <a:stretch/>
        </p:blipFill>
        <p:spPr>
          <a:xfrm>
            <a:off x="0" y="4621100"/>
            <a:ext cx="4616149" cy="2236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8"/>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356" name="Google Shape;356;p48"/>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Recap: place des technologies dans la société</a:t>
            </a:r>
            <a:endParaRPr/>
          </a:p>
        </p:txBody>
      </p:sp>
      <p:sp>
        <p:nvSpPr>
          <p:cNvPr id="357" name="Google Shape;357;p48"/>
          <p:cNvSpPr txBox="1"/>
          <p:nvPr>
            <p:ph idx="1" type="body"/>
          </p:nvPr>
        </p:nvSpPr>
        <p:spPr>
          <a:xfrm>
            <a:off x="498475" y="1600200"/>
            <a:ext cx="7807200" cy="4145100"/>
          </a:xfrm>
          <a:prstGeom prst="rect">
            <a:avLst/>
          </a:prstGeom>
        </p:spPr>
        <p:txBody>
          <a:bodyPr anchorCtr="0" anchor="t" bIns="91425" lIns="91425" spcFirstLastPara="1" rIns="91425" wrap="square" tIns="91425">
            <a:noAutofit/>
          </a:bodyPr>
          <a:lstStyle/>
          <a:p>
            <a:pPr indent="-323850" lvl="0" marL="457200" rtl="0">
              <a:spcBef>
                <a:spcPts val="2000"/>
              </a:spcBef>
              <a:spcAft>
                <a:spcPts val="0"/>
              </a:spcAft>
              <a:buSzPts val="1500"/>
              <a:buChar char="■"/>
            </a:pPr>
            <a:r>
              <a:rPr b="1" lang="fr-CA"/>
              <a:t>Le (premier) âge de la machine   (RI1 et RI2, âge industriel)</a:t>
            </a:r>
            <a:endParaRPr b="1"/>
          </a:p>
          <a:p>
            <a:pPr indent="-314325" lvl="1" marL="914400" rtl="0">
              <a:spcBef>
                <a:spcPts val="0"/>
              </a:spcBef>
              <a:spcAft>
                <a:spcPts val="0"/>
              </a:spcAft>
              <a:buSzPts val="1350"/>
              <a:buChar char="■"/>
            </a:pPr>
            <a:r>
              <a:rPr lang="fr-CA"/>
              <a:t>Moteur de cette révolution: l’énergie (charbon, </a:t>
            </a:r>
            <a:r>
              <a:rPr lang="fr-CA"/>
              <a:t>électricité, gaz, pétrole)</a:t>
            </a:r>
            <a:endParaRPr/>
          </a:p>
          <a:p>
            <a:pPr indent="-314325" lvl="1" marL="914400" rtl="0">
              <a:spcBef>
                <a:spcPts val="0"/>
              </a:spcBef>
              <a:spcAft>
                <a:spcPts val="0"/>
              </a:spcAft>
              <a:buSzPts val="1350"/>
              <a:buChar char="■"/>
            </a:pPr>
            <a:r>
              <a:rPr lang="fr-CA"/>
              <a:t>Plus-value: plus de </a:t>
            </a:r>
            <a:r>
              <a:rPr lang="fr-CA" u="sng"/>
              <a:t>force</a:t>
            </a:r>
            <a:r>
              <a:rPr lang="fr-CA"/>
              <a:t> (énergie mécanique) pour transporter et transformer</a:t>
            </a:r>
            <a:endParaRPr/>
          </a:p>
          <a:p>
            <a:pPr indent="-314325" lvl="1" marL="914400" rtl="0">
              <a:spcBef>
                <a:spcPts val="0"/>
              </a:spcBef>
              <a:spcAft>
                <a:spcPts val="0"/>
              </a:spcAft>
              <a:buSzPts val="1350"/>
              <a:buChar char="■"/>
            </a:pPr>
            <a:r>
              <a:rPr lang="fr-CA"/>
              <a:t>La technologie est un </a:t>
            </a:r>
            <a:r>
              <a:rPr i="1" lang="fr-CA"/>
              <a:t>complément</a:t>
            </a:r>
            <a:r>
              <a:rPr lang="fr-CA"/>
              <a:t> aux activités humaines</a:t>
            </a:r>
            <a:endParaRPr/>
          </a:p>
          <a:p>
            <a:pPr indent="-323850" lvl="0" marL="457200" rtl="0">
              <a:spcBef>
                <a:spcPts val="0"/>
              </a:spcBef>
              <a:spcAft>
                <a:spcPts val="0"/>
              </a:spcAft>
              <a:buSzPts val="1500"/>
              <a:buChar char="■"/>
            </a:pPr>
            <a:r>
              <a:rPr b="1" lang="fr-CA"/>
              <a:t>Le deuxième âge de la machine (RI3 et RI4, âge de l’information)</a:t>
            </a:r>
            <a:endParaRPr b="1"/>
          </a:p>
          <a:p>
            <a:pPr indent="-314325" lvl="1" marL="914400" rtl="0">
              <a:spcBef>
                <a:spcPts val="0"/>
              </a:spcBef>
              <a:spcAft>
                <a:spcPts val="0"/>
              </a:spcAft>
              <a:buSzPts val="1350"/>
              <a:buChar char="■"/>
            </a:pPr>
            <a:r>
              <a:rPr lang="fr-CA"/>
              <a:t>Moteur de cette révolution: le circuit intégré, i.e., </a:t>
            </a:r>
            <a:r>
              <a:rPr i="1" lang="fr-CA"/>
              <a:t>the</a:t>
            </a:r>
            <a:r>
              <a:rPr lang="fr-CA"/>
              <a:t> </a:t>
            </a:r>
            <a:r>
              <a:rPr i="1" lang="fr-CA"/>
              <a:t>chip</a:t>
            </a:r>
            <a:r>
              <a:rPr lang="fr-CA"/>
              <a:t> (1950’s) + technos informatiques </a:t>
            </a:r>
            <a:endParaRPr/>
          </a:p>
          <a:p>
            <a:pPr indent="-314325" lvl="1" marL="914400" rtl="0">
              <a:spcBef>
                <a:spcPts val="0"/>
              </a:spcBef>
              <a:spcAft>
                <a:spcPts val="0"/>
              </a:spcAft>
              <a:buSzPts val="1350"/>
              <a:buChar char="■"/>
            </a:pPr>
            <a:r>
              <a:rPr lang="fr-CA"/>
              <a:t>Plus-value: plus </a:t>
            </a:r>
            <a:r>
              <a:rPr lang="fr-CA" u="sng"/>
              <a:t>d’information</a:t>
            </a:r>
            <a:r>
              <a:rPr lang="fr-CA"/>
              <a:t> et de </a:t>
            </a:r>
            <a:r>
              <a:rPr lang="fr-CA" u="sng"/>
              <a:t>contrôle</a:t>
            </a:r>
            <a:r>
              <a:rPr lang="fr-CA"/>
              <a:t> pour décider</a:t>
            </a:r>
            <a:endParaRPr/>
          </a:p>
          <a:p>
            <a:pPr indent="-314325" lvl="1" marL="914400" rtl="0">
              <a:spcBef>
                <a:spcPts val="0"/>
              </a:spcBef>
              <a:spcAft>
                <a:spcPts val="0"/>
              </a:spcAft>
              <a:buSzPts val="1350"/>
              <a:buChar char="■"/>
            </a:pPr>
            <a:r>
              <a:rPr lang="fr-CA"/>
              <a:t>La technologie est-elle un </a:t>
            </a:r>
            <a:r>
              <a:rPr i="1" lang="fr-CA"/>
              <a:t>substitut</a:t>
            </a:r>
            <a:r>
              <a:rPr lang="fr-CA"/>
              <a:t> ou un </a:t>
            </a:r>
            <a:r>
              <a:rPr i="1" lang="fr-CA"/>
              <a:t>complément</a:t>
            </a:r>
            <a:r>
              <a:rPr lang="fr-CA"/>
              <a:t> ? </a:t>
            </a:r>
            <a:r>
              <a:rPr lang="fr-CA" sz="1600"/>
              <a:t>(sommes nous obsolètes?! Qu’est ce qu’un être humain peut mieux faire qu’une machine?) Voir </a:t>
            </a:r>
            <a:r>
              <a:rPr lang="fr-CA" sz="1600" u="sng">
                <a:solidFill>
                  <a:schemeClr val="hlink"/>
                </a:solidFill>
                <a:hlinkClick r:id="rId3"/>
              </a:rPr>
              <a:t>le paradoxe de Moravec</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sz="1000">
                <a:solidFill>
                  <a:schemeClr val="accent1"/>
                </a:solidFill>
                <a:latin typeface="Roboto"/>
                <a:ea typeface="Roboto"/>
                <a:cs typeface="Roboto"/>
                <a:sym typeface="Roboto"/>
              </a:rPr>
              <a:t>‹#›</a:t>
            </a:fld>
            <a:endParaRPr sz="1000">
              <a:solidFill>
                <a:schemeClr val="accent1"/>
              </a:solidFill>
              <a:latin typeface="Roboto"/>
              <a:ea typeface="Roboto"/>
              <a:cs typeface="Roboto"/>
              <a:sym typeface="Roboto"/>
            </a:endParaRPr>
          </a:p>
        </p:txBody>
      </p:sp>
      <p:sp>
        <p:nvSpPr>
          <p:cNvPr id="363" name="Google Shape;363;p49"/>
          <p:cNvSpPr txBox="1"/>
          <p:nvPr>
            <p:ph type="title"/>
          </p:nvPr>
        </p:nvSpPr>
        <p:spPr>
          <a:xfrm>
            <a:off x="311675" y="1064800"/>
            <a:ext cx="8258100" cy="4728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fr-CA" sz="2100"/>
              <a:t>“The main lesson of thirty-five years of AI research is that the </a:t>
            </a:r>
            <a:r>
              <a:rPr b="1" lang="fr-CA" sz="2100"/>
              <a:t>hard problems are easy and the easy problems are hard</a:t>
            </a:r>
            <a:r>
              <a:rPr lang="fr-CA" sz="2100"/>
              <a:t>.</a:t>
            </a:r>
            <a:endParaRPr sz="2100"/>
          </a:p>
          <a:p>
            <a:pPr indent="0" lvl="0" marL="0">
              <a:spcBef>
                <a:spcPts val="0"/>
              </a:spcBef>
              <a:spcAft>
                <a:spcPts val="0"/>
              </a:spcAft>
              <a:buNone/>
            </a:pPr>
            <a:r>
              <a:t/>
            </a:r>
            <a:endParaRPr sz="2100"/>
          </a:p>
          <a:p>
            <a:pPr indent="0" lvl="0" marL="0">
              <a:spcBef>
                <a:spcPts val="0"/>
              </a:spcBef>
              <a:spcAft>
                <a:spcPts val="0"/>
              </a:spcAft>
              <a:buNone/>
            </a:pPr>
            <a:r>
              <a:rPr lang="fr-CA" sz="2100">
                <a:solidFill>
                  <a:srgbClr val="0000FF"/>
                </a:solidFill>
              </a:rPr>
              <a:t> The mental abilities of a four-year-old that we take for granted – recognizing a face, lifting a pencil, walking across a room, answering a question – in fact solve some of the hardest engineering problems ever conceived.</a:t>
            </a:r>
            <a:r>
              <a:rPr lang="fr-CA" sz="2100"/>
              <a:t>.. </a:t>
            </a:r>
            <a:endParaRPr sz="2100"/>
          </a:p>
          <a:p>
            <a:pPr indent="0" lvl="0" marL="0">
              <a:spcBef>
                <a:spcPts val="0"/>
              </a:spcBef>
              <a:spcAft>
                <a:spcPts val="0"/>
              </a:spcAft>
              <a:buNone/>
            </a:pPr>
            <a:r>
              <a:t/>
            </a:r>
            <a:endParaRPr sz="2100"/>
          </a:p>
          <a:p>
            <a:pPr indent="0" lvl="0" marL="0">
              <a:spcBef>
                <a:spcPts val="0"/>
              </a:spcBef>
              <a:spcAft>
                <a:spcPts val="0"/>
              </a:spcAft>
              <a:buNone/>
            </a:pPr>
            <a:r>
              <a:rPr lang="fr-CA" sz="2100"/>
              <a:t>As the new generation of intelligent devices appears, it will be the stock analysts and petrochemical engineers and parole board members who are in danger of being replaced by machines. </a:t>
            </a:r>
            <a:endParaRPr sz="2100"/>
          </a:p>
          <a:p>
            <a:pPr indent="0" lvl="0" marL="0">
              <a:spcBef>
                <a:spcPts val="0"/>
              </a:spcBef>
              <a:spcAft>
                <a:spcPts val="0"/>
              </a:spcAft>
              <a:buNone/>
            </a:pPr>
            <a:r>
              <a:t/>
            </a:r>
            <a:endParaRPr sz="2100"/>
          </a:p>
          <a:p>
            <a:pPr indent="0" lvl="0" marL="0">
              <a:spcBef>
                <a:spcPts val="0"/>
              </a:spcBef>
              <a:spcAft>
                <a:spcPts val="0"/>
              </a:spcAft>
              <a:buNone/>
            </a:pPr>
            <a:r>
              <a:rPr lang="fr-CA" sz="2100"/>
              <a:t>The gardeners, receptionists, and cooks are secure in their jobs for decades to come”</a:t>
            </a:r>
            <a:endParaRPr sz="2100"/>
          </a:p>
        </p:txBody>
      </p:sp>
      <p:sp>
        <p:nvSpPr>
          <p:cNvPr id="364" name="Google Shape;364;p49"/>
          <p:cNvSpPr txBox="1"/>
          <p:nvPr/>
        </p:nvSpPr>
        <p:spPr>
          <a:xfrm>
            <a:off x="4931475" y="5850750"/>
            <a:ext cx="3423900" cy="78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fr-CA"/>
              <a:t>Steven Pinker (chercheur en linguistique et sciences cognitives) dans son livre “The Language Instinct” (1994)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498474" y="431663"/>
            <a:ext cx="7556400" cy="11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Rokkitt"/>
              <a:buNone/>
            </a:pPr>
            <a:r>
              <a:rPr b="0" i="0" lang="fr-CA" sz="2800" u="none" cap="none" strike="noStrike">
                <a:solidFill>
                  <a:schemeClr val="accent1"/>
                </a:solidFill>
                <a:latin typeface="Rokkitt"/>
                <a:ea typeface="Rokkitt"/>
                <a:cs typeface="Rokkitt"/>
                <a:sym typeface="Rokkitt"/>
              </a:rPr>
              <a:t>Lectures complémentaires suggérées</a:t>
            </a:r>
            <a:endParaRPr b="0" i="0" sz="2800" u="none" cap="none" strike="noStrike">
              <a:solidFill>
                <a:schemeClr val="accent1"/>
              </a:solidFill>
              <a:latin typeface="Rokkitt"/>
              <a:ea typeface="Rokkitt"/>
              <a:cs typeface="Rokkitt"/>
              <a:sym typeface="Rokkitt"/>
            </a:endParaRPr>
          </a:p>
        </p:txBody>
      </p:sp>
      <p:sp>
        <p:nvSpPr>
          <p:cNvPr id="370" name="Google Shape;370;p50"/>
          <p:cNvSpPr txBox="1"/>
          <p:nvPr>
            <p:ph idx="12" type="sldNum"/>
          </p:nvPr>
        </p:nvSpPr>
        <p:spPr>
          <a:xfrm>
            <a:off x="8305800" y="405120"/>
            <a:ext cx="554100" cy="3651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fr-CA"/>
              <a:t>‹#›</a:t>
            </a:fld>
            <a:endParaRPr/>
          </a:p>
        </p:txBody>
      </p:sp>
      <p:pic>
        <p:nvPicPr>
          <p:cNvPr id="371" name="Google Shape;371;p50"/>
          <p:cNvPicPr preferRelativeResize="0"/>
          <p:nvPr/>
        </p:nvPicPr>
        <p:blipFill rotWithShape="1">
          <a:blip r:embed="rId3">
            <a:alphaModFix/>
          </a:blip>
          <a:srcRect b="0" l="0" r="0" t="0"/>
          <a:stretch/>
        </p:blipFill>
        <p:spPr>
          <a:xfrm>
            <a:off x="417147" y="1357922"/>
            <a:ext cx="3174700" cy="4581769"/>
          </a:xfrm>
          <a:prstGeom prst="rect">
            <a:avLst/>
          </a:prstGeom>
          <a:noFill/>
          <a:ln>
            <a:noFill/>
          </a:ln>
        </p:spPr>
      </p:pic>
      <p:sp>
        <p:nvSpPr>
          <p:cNvPr id="372" name="Google Shape;372;p50"/>
          <p:cNvSpPr/>
          <p:nvPr/>
        </p:nvSpPr>
        <p:spPr>
          <a:xfrm>
            <a:off x="-523713" y="5939712"/>
            <a:ext cx="4572000" cy="646200"/>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b="0" i="0" lang="fr-CA" sz="1200" u="none" cap="none" strike="noStrike">
                <a:solidFill>
                  <a:schemeClr val="dk1"/>
                </a:solidFill>
                <a:latin typeface="Times New Roman"/>
                <a:ea typeface="Times New Roman"/>
                <a:cs typeface="Times New Roman"/>
                <a:sym typeface="Times New Roman"/>
              </a:rPr>
              <a:t>Brynjolfsson, E. and McAfee, A. The Second Machine Age: Work, Progress, and Prosperity in a Time of Brilliant Technologies. W.W. Norton, 2014.</a:t>
            </a:r>
            <a:endParaRPr b="0" i="0" sz="1200" u="none" cap="none" strike="noStrike">
              <a:solidFill>
                <a:schemeClr val="dk1"/>
              </a:solidFill>
              <a:latin typeface="Times New Roman"/>
              <a:ea typeface="Times New Roman"/>
              <a:cs typeface="Times New Roman"/>
              <a:sym typeface="Times New Roman"/>
            </a:endParaRPr>
          </a:p>
        </p:txBody>
      </p:sp>
      <p:pic>
        <p:nvPicPr>
          <p:cNvPr id="373" name="Google Shape;373;p50"/>
          <p:cNvPicPr preferRelativeResize="0"/>
          <p:nvPr/>
        </p:nvPicPr>
        <p:blipFill>
          <a:blip r:embed="rId4">
            <a:alphaModFix/>
          </a:blip>
          <a:stretch>
            <a:fillRect/>
          </a:stretch>
        </p:blipFill>
        <p:spPr>
          <a:xfrm>
            <a:off x="4526525" y="1433600"/>
            <a:ext cx="3029968" cy="4506100"/>
          </a:xfrm>
          <a:prstGeom prst="rect">
            <a:avLst/>
          </a:prstGeom>
          <a:noFill/>
          <a:ln>
            <a:noFill/>
          </a:ln>
        </p:spPr>
      </p:pic>
      <p:sp>
        <p:nvSpPr>
          <p:cNvPr id="374" name="Google Shape;374;p50"/>
          <p:cNvSpPr/>
          <p:nvPr/>
        </p:nvSpPr>
        <p:spPr>
          <a:xfrm>
            <a:off x="3602062" y="5939712"/>
            <a:ext cx="4572000" cy="646200"/>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lang="fr-CA" sz="1200">
                <a:solidFill>
                  <a:schemeClr val="dk1"/>
                </a:solidFill>
                <a:latin typeface="Times New Roman"/>
                <a:ea typeface="Times New Roman"/>
                <a:cs typeface="Times New Roman"/>
                <a:sym typeface="Times New Roman"/>
              </a:rPr>
              <a:t>Reid. T.D</a:t>
            </a:r>
            <a:r>
              <a:rPr b="0" i="0" lang="fr-CA" sz="1200" u="none" cap="none" strike="noStrike">
                <a:solidFill>
                  <a:schemeClr val="dk1"/>
                </a:solidFill>
                <a:latin typeface="Times New Roman"/>
                <a:ea typeface="Times New Roman"/>
                <a:cs typeface="Times New Roman"/>
                <a:sym typeface="Times New Roman"/>
              </a:rPr>
              <a:t>. The Chip</a:t>
            </a:r>
            <a:r>
              <a:rPr lang="fr-CA" sz="1200">
                <a:solidFill>
                  <a:schemeClr val="dk1"/>
                </a:solidFill>
                <a:latin typeface="Times New Roman"/>
                <a:ea typeface="Times New Roman"/>
                <a:cs typeface="Times New Roman"/>
                <a:sym typeface="Times New Roman"/>
              </a:rPr>
              <a:t>: How Two Americans Invented the Microchip and Launched a Revolution</a:t>
            </a:r>
            <a:r>
              <a:rPr b="0" i="0" lang="fr-CA" sz="1200" u="none" cap="none" strike="noStrike">
                <a:solidFill>
                  <a:schemeClr val="dk1"/>
                </a:solidFill>
                <a:latin typeface="Times New Roman"/>
                <a:ea typeface="Times New Roman"/>
                <a:cs typeface="Times New Roman"/>
                <a:sym typeface="Times New Roman"/>
              </a:rPr>
              <a:t>. Rando</a:t>
            </a:r>
            <a:r>
              <a:rPr lang="fr-CA" sz="1200">
                <a:solidFill>
                  <a:schemeClr val="dk1"/>
                </a:solidFill>
                <a:latin typeface="Times New Roman"/>
                <a:ea typeface="Times New Roman"/>
                <a:cs typeface="Times New Roman"/>
                <a:sym typeface="Times New Roman"/>
              </a:rPr>
              <a:t>m House Trade, 2001</a:t>
            </a:r>
            <a:r>
              <a:rPr b="0" i="0" lang="fr-CA" sz="12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Times New Roman"/>
              <a:ea typeface="Times New Roman"/>
              <a:cs typeface="Times New Roman"/>
              <a:sym typeface="Times New Roman"/>
            </a:endParaRPr>
          </a:p>
        </p:txBody>
      </p:sp>
      <p:sp>
        <p:nvSpPr>
          <p:cNvPr id="375" name="Google Shape;375;p50"/>
          <p:cNvSpPr txBox="1"/>
          <p:nvPr/>
        </p:nvSpPr>
        <p:spPr>
          <a:xfrm>
            <a:off x="7686000" y="1945375"/>
            <a:ext cx="1173900" cy="1387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fr-CA" sz="1200">
                <a:solidFill>
                  <a:srgbClr val="333333"/>
                </a:solidFill>
                <a:highlight>
                  <a:srgbClr val="FFFFFF"/>
                </a:highlight>
              </a:rPr>
              <a:t>Jack Kilby </a:t>
            </a:r>
            <a:endParaRPr sz="1200">
              <a:solidFill>
                <a:srgbClr val="333333"/>
              </a:solidFill>
              <a:highlight>
                <a:srgbClr val="FFFFFF"/>
              </a:highlight>
            </a:endParaRPr>
          </a:p>
          <a:p>
            <a:pPr indent="0" lvl="0" marL="0">
              <a:spcBef>
                <a:spcPts val="0"/>
              </a:spcBef>
              <a:spcAft>
                <a:spcPts val="0"/>
              </a:spcAft>
              <a:buNone/>
            </a:pPr>
            <a:r>
              <a:rPr lang="fr-CA" sz="1200">
                <a:solidFill>
                  <a:srgbClr val="333333"/>
                </a:solidFill>
                <a:highlight>
                  <a:srgbClr val="FFFFFF"/>
                </a:highlight>
              </a:rPr>
              <a:t>et </a:t>
            </a:r>
            <a:endParaRPr sz="1200">
              <a:solidFill>
                <a:srgbClr val="333333"/>
              </a:solidFill>
              <a:highlight>
                <a:srgbClr val="FFFFFF"/>
              </a:highlight>
            </a:endParaRPr>
          </a:p>
          <a:p>
            <a:pPr indent="0" lvl="0" marL="0">
              <a:spcBef>
                <a:spcPts val="0"/>
              </a:spcBef>
              <a:spcAft>
                <a:spcPts val="0"/>
              </a:spcAft>
              <a:buNone/>
            </a:pPr>
            <a:r>
              <a:rPr lang="fr-CA" sz="1200">
                <a:solidFill>
                  <a:srgbClr val="333333"/>
                </a:solidFill>
                <a:highlight>
                  <a:srgbClr val="FFFFFF"/>
                </a:highlight>
              </a:rPr>
              <a:t>Robert Noyce</a:t>
            </a:r>
            <a:endParaRPr sz="1200">
              <a:solidFill>
                <a:srgbClr val="333333"/>
              </a:solidFill>
              <a:highlight>
                <a:srgbClr val="FFFFFF"/>
              </a:highlight>
            </a:endParaRPr>
          </a:p>
          <a:p>
            <a:pPr indent="0" lvl="0" marL="0">
              <a:spcBef>
                <a:spcPts val="0"/>
              </a:spcBef>
              <a:spcAft>
                <a:spcPts val="0"/>
              </a:spcAft>
              <a:buNone/>
            </a:pPr>
            <a:r>
              <a:t/>
            </a:r>
            <a:endParaRPr sz="1200">
              <a:solidFill>
                <a:srgbClr val="333333"/>
              </a:solidFill>
              <a:highlight>
                <a:srgbClr val="FFFFFF"/>
              </a:highlight>
            </a:endParaRPr>
          </a:p>
          <a:p>
            <a:pPr indent="0" lvl="0" marL="0" rtl="0">
              <a:spcBef>
                <a:spcPts val="0"/>
              </a:spcBef>
              <a:spcAft>
                <a:spcPts val="0"/>
              </a:spcAft>
              <a:buNone/>
            </a:pPr>
            <a:r>
              <a:rPr lang="fr-CA" sz="1200">
                <a:solidFill>
                  <a:srgbClr val="333333"/>
                </a:solidFill>
                <a:highlight>
                  <a:srgbClr val="FFFFFF"/>
                </a:highlight>
              </a:rPr>
              <a:t>inventeurs du circuit intégré (1958)</a:t>
            </a:r>
            <a:endParaRPr sz="1200">
              <a:solidFill>
                <a:srgbClr val="333333"/>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1"/>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381" name="Google Shape;381;p51"/>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Lectures complémentaires suggérées</a:t>
            </a:r>
            <a:endParaRPr/>
          </a:p>
        </p:txBody>
      </p:sp>
      <p:pic>
        <p:nvPicPr>
          <p:cNvPr id="382" name="Google Shape;382;p51"/>
          <p:cNvPicPr preferRelativeResize="0"/>
          <p:nvPr/>
        </p:nvPicPr>
        <p:blipFill>
          <a:blip r:embed="rId3">
            <a:alphaModFix/>
          </a:blip>
          <a:stretch>
            <a:fillRect/>
          </a:stretch>
        </p:blipFill>
        <p:spPr>
          <a:xfrm>
            <a:off x="5307300" y="1547663"/>
            <a:ext cx="2749436" cy="4056848"/>
          </a:xfrm>
          <a:prstGeom prst="rect">
            <a:avLst/>
          </a:prstGeom>
          <a:noFill/>
          <a:ln>
            <a:noFill/>
          </a:ln>
        </p:spPr>
      </p:pic>
      <p:pic>
        <p:nvPicPr>
          <p:cNvPr id="383" name="Google Shape;383;p51"/>
          <p:cNvPicPr preferRelativeResize="0"/>
          <p:nvPr/>
        </p:nvPicPr>
        <p:blipFill>
          <a:blip r:embed="rId4">
            <a:alphaModFix/>
          </a:blip>
          <a:stretch>
            <a:fillRect/>
          </a:stretch>
        </p:blipFill>
        <p:spPr>
          <a:xfrm>
            <a:off x="1191015" y="1547666"/>
            <a:ext cx="2749435" cy="4043483"/>
          </a:xfrm>
          <a:prstGeom prst="rect">
            <a:avLst/>
          </a:prstGeom>
          <a:noFill/>
          <a:ln>
            <a:noFill/>
          </a:ln>
        </p:spPr>
      </p:pic>
      <p:sp>
        <p:nvSpPr>
          <p:cNvPr id="384" name="Google Shape;384;p51"/>
          <p:cNvSpPr/>
          <p:nvPr/>
        </p:nvSpPr>
        <p:spPr>
          <a:xfrm>
            <a:off x="4122437" y="5710312"/>
            <a:ext cx="4572000" cy="646200"/>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b="0" i="0" lang="fr-CA" sz="1200" u="none" cap="none" strike="noStrike">
                <a:solidFill>
                  <a:schemeClr val="dk1"/>
                </a:solidFill>
                <a:latin typeface="Times New Roman"/>
                <a:ea typeface="Times New Roman"/>
                <a:cs typeface="Times New Roman"/>
                <a:sym typeface="Times New Roman"/>
              </a:rPr>
              <a:t>Brynjolfsson, E. and McAfee, A. </a:t>
            </a:r>
            <a:r>
              <a:rPr lang="fr-CA" sz="1200">
                <a:solidFill>
                  <a:schemeClr val="dk1"/>
                </a:solidFill>
                <a:latin typeface="Times New Roman"/>
                <a:ea typeface="Times New Roman"/>
                <a:cs typeface="Times New Roman"/>
                <a:sym typeface="Times New Roman"/>
              </a:rPr>
              <a:t>Machine, platform, crowd</a:t>
            </a:r>
            <a:r>
              <a:rPr b="0" i="0" lang="fr-CA" sz="1200" u="none" cap="none" strike="noStrike">
                <a:solidFill>
                  <a:schemeClr val="dk1"/>
                </a:solidFill>
                <a:latin typeface="Times New Roman"/>
                <a:ea typeface="Times New Roman"/>
                <a:cs typeface="Times New Roman"/>
                <a:sym typeface="Times New Roman"/>
              </a:rPr>
              <a:t>. W.W. Norton, 201</a:t>
            </a:r>
            <a:r>
              <a:rPr lang="fr-CA" sz="1200">
                <a:solidFill>
                  <a:schemeClr val="dk1"/>
                </a:solidFill>
                <a:latin typeface="Times New Roman"/>
                <a:ea typeface="Times New Roman"/>
                <a:cs typeface="Times New Roman"/>
                <a:sym typeface="Times New Roman"/>
              </a:rPr>
              <a:t>7</a:t>
            </a:r>
            <a:r>
              <a:rPr b="0" i="0" lang="fr-CA" sz="12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Times New Roman"/>
              <a:ea typeface="Times New Roman"/>
              <a:cs typeface="Times New Roman"/>
              <a:sym typeface="Times New Roman"/>
            </a:endParaRPr>
          </a:p>
        </p:txBody>
      </p:sp>
      <p:sp>
        <p:nvSpPr>
          <p:cNvPr id="385" name="Google Shape;385;p51"/>
          <p:cNvSpPr/>
          <p:nvPr/>
        </p:nvSpPr>
        <p:spPr>
          <a:xfrm>
            <a:off x="120300" y="5703625"/>
            <a:ext cx="4471200" cy="646200"/>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lang="fr-CA" sz="1200">
                <a:solidFill>
                  <a:schemeClr val="dk1"/>
                </a:solidFill>
                <a:latin typeface="Times New Roman"/>
                <a:ea typeface="Times New Roman"/>
                <a:cs typeface="Times New Roman"/>
                <a:sym typeface="Times New Roman"/>
              </a:rPr>
              <a:t>Ross, A. The industries of the future </a:t>
            </a:r>
            <a:r>
              <a:rPr b="0" i="0" lang="fr-CA" sz="1200" u="none" cap="none" strike="noStrike">
                <a:solidFill>
                  <a:schemeClr val="dk1"/>
                </a:solidFill>
                <a:latin typeface="Times New Roman"/>
                <a:ea typeface="Times New Roman"/>
                <a:cs typeface="Times New Roman"/>
                <a:sym typeface="Times New Roman"/>
              </a:rPr>
              <a:t> </a:t>
            </a:r>
            <a:r>
              <a:rPr lang="fr-CA" sz="1200">
                <a:solidFill>
                  <a:schemeClr val="dk1"/>
                </a:solidFill>
                <a:latin typeface="Times New Roman"/>
                <a:ea typeface="Times New Roman"/>
                <a:cs typeface="Times New Roman"/>
                <a:sym typeface="Times New Roman"/>
              </a:rPr>
              <a:t>Simon &amp; Schuster, 2016</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sz="1000">
                <a:solidFill>
                  <a:schemeClr val="accent1"/>
                </a:solidFill>
                <a:latin typeface="Roboto"/>
                <a:ea typeface="Roboto"/>
                <a:cs typeface="Roboto"/>
                <a:sym typeface="Roboto"/>
              </a:rPr>
              <a:t>‹#›</a:t>
            </a:fld>
            <a:endParaRPr sz="1000">
              <a:solidFill>
                <a:schemeClr val="accent1"/>
              </a:solidFill>
              <a:latin typeface="Roboto"/>
              <a:ea typeface="Roboto"/>
              <a:cs typeface="Roboto"/>
              <a:sym typeface="Roboto"/>
            </a:endParaRPr>
          </a:p>
        </p:txBody>
      </p:sp>
      <p:sp>
        <p:nvSpPr>
          <p:cNvPr id="391" name="Google Shape;391;p52"/>
          <p:cNvSpPr txBox="1"/>
          <p:nvPr>
            <p:ph type="title"/>
          </p:nvPr>
        </p:nvSpPr>
        <p:spPr>
          <a:xfrm>
            <a:off x="311675" y="1064800"/>
            <a:ext cx="6247800" cy="4728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fr-CA"/>
              <a:t>Qu’est ce que ces nouvelles technologies ont de </a:t>
            </a:r>
            <a:r>
              <a:rPr lang="fr-CA">
                <a:solidFill>
                  <a:srgbClr val="0000FF"/>
                </a:solidFill>
              </a:rPr>
              <a:t>fondamentalement différent</a:t>
            </a:r>
            <a:r>
              <a:rPr lang="fr-CA"/>
              <a:t> par rapport aux technologies dites du premier âge?</a:t>
            </a:r>
            <a:endParaRPr/>
          </a:p>
          <a:p>
            <a:pPr indent="0" lvl="0" marL="0">
              <a:spcBef>
                <a:spcPts val="0"/>
              </a:spcBef>
              <a:spcAft>
                <a:spcPts val="0"/>
              </a:spcAft>
              <a:buNone/>
            </a:pPr>
            <a:br>
              <a:rPr lang="fr-CA"/>
            </a:br>
            <a:r>
              <a:rPr lang="fr-CA"/>
              <a:t>(Fichman et al. 2014)</a:t>
            </a:r>
            <a:br>
              <a:rPr lang="fr-CA"/>
            </a:b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3"/>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397" name="Google Shape;397;p53"/>
          <p:cNvSpPr txBox="1"/>
          <p:nvPr>
            <p:ph type="title"/>
          </p:nvPr>
        </p:nvSpPr>
        <p:spPr>
          <a:xfrm>
            <a:off x="498474" y="407894"/>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Trois p</a:t>
            </a:r>
            <a:r>
              <a:rPr lang="fr-CA"/>
              <a:t>ropriétés clés </a:t>
            </a:r>
            <a:br>
              <a:rPr lang="fr-CA"/>
            </a:br>
            <a:r>
              <a:rPr b="1" lang="fr-CA" sz="2000">
                <a:solidFill>
                  <a:srgbClr val="0000FF"/>
                </a:solidFill>
              </a:rPr>
              <a:t>#1: numérisation </a:t>
            </a:r>
            <a:endParaRPr b="1" sz="2000">
              <a:solidFill>
                <a:srgbClr val="0000FF"/>
              </a:solidFill>
            </a:endParaRPr>
          </a:p>
          <a:p>
            <a:pPr indent="0" lvl="0" marL="0">
              <a:spcBef>
                <a:spcPts val="0"/>
              </a:spcBef>
              <a:spcAft>
                <a:spcPts val="0"/>
              </a:spcAft>
              <a:buNone/>
            </a:pPr>
            <a:r>
              <a:t/>
            </a:r>
            <a:endParaRPr/>
          </a:p>
        </p:txBody>
      </p:sp>
      <p:sp>
        <p:nvSpPr>
          <p:cNvPr id="398" name="Google Shape;398;p53"/>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0" lvl="0" marL="0" rtl="0">
              <a:spcBef>
                <a:spcPts val="2000"/>
              </a:spcBef>
              <a:spcAft>
                <a:spcPts val="0"/>
              </a:spcAft>
              <a:buNone/>
            </a:pPr>
            <a:r>
              <a:rPr lang="fr-CA"/>
              <a:t>La transformation d’artefacts physiques (objet, processus, contenu) en artefacts numériques (‘bits’, càd: 1, 0)</a:t>
            </a:r>
            <a:br>
              <a:rPr lang="fr-CA"/>
            </a:br>
            <a:br>
              <a:rPr lang="fr-CA"/>
            </a:br>
            <a:br>
              <a:rPr lang="fr-CA"/>
            </a:br>
            <a:br>
              <a:rPr lang="fr-CA"/>
            </a:br>
            <a:endParaRPr/>
          </a:p>
          <a:p>
            <a:pPr indent="0" lvl="0" marL="0" rtl="0">
              <a:spcBef>
                <a:spcPts val="2000"/>
              </a:spcBef>
              <a:spcAft>
                <a:spcPts val="0"/>
              </a:spcAft>
              <a:buNone/>
            </a:pPr>
            <a:r>
              <a:t/>
            </a:r>
            <a:endParaRPr/>
          </a:p>
          <a:p>
            <a:pPr indent="0" lvl="0" marL="0">
              <a:spcBef>
                <a:spcPts val="2000"/>
              </a:spcBef>
              <a:spcAft>
                <a:spcPts val="1600"/>
              </a:spcAft>
              <a:buNone/>
            </a:pPr>
            <a:br>
              <a:rPr lang="fr-CA"/>
            </a:br>
            <a:br>
              <a:rPr lang="fr-CA"/>
            </a:br>
            <a:r>
              <a:rPr lang="fr-CA" u="sng"/>
              <a:t>Bénéfices</a:t>
            </a:r>
            <a:r>
              <a:rPr lang="fr-CA"/>
              <a:t>: stockage, réplication, transmission, suivi, recherche…</a:t>
            </a:r>
            <a:br>
              <a:rPr lang="fr-CA"/>
            </a:br>
            <a:endParaRPr/>
          </a:p>
        </p:txBody>
      </p:sp>
      <p:pic>
        <p:nvPicPr>
          <p:cNvPr id="399" name="Google Shape;399;p53"/>
          <p:cNvPicPr preferRelativeResize="0"/>
          <p:nvPr/>
        </p:nvPicPr>
        <p:blipFill rotWithShape="1">
          <a:blip r:embed="rId3">
            <a:alphaModFix/>
          </a:blip>
          <a:srcRect b="54563" l="17327" r="939" t="10118"/>
          <a:stretch/>
        </p:blipFill>
        <p:spPr>
          <a:xfrm>
            <a:off x="691500" y="2844775"/>
            <a:ext cx="7470300" cy="243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498474" y="431663"/>
            <a:ext cx="7556400" cy="11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Rokkitt"/>
              <a:buNone/>
            </a:pPr>
            <a:r>
              <a:rPr b="0" i="0" lang="fr-CA" sz="2800" u="none" cap="none" strike="noStrike">
                <a:solidFill>
                  <a:schemeClr val="accent1"/>
                </a:solidFill>
                <a:latin typeface="Rokkitt"/>
                <a:ea typeface="Rokkitt"/>
                <a:cs typeface="Rokkitt"/>
                <a:sym typeface="Rokkitt"/>
              </a:rPr>
              <a:t>Plan de la séance</a:t>
            </a:r>
            <a:endParaRPr b="0" i="0" sz="2800" u="none" cap="none" strike="noStrike">
              <a:solidFill>
                <a:schemeClr val="accent1"/>
              </a:solidFill>
              <a:latin typeface="Rokkitt"/>
              <a:ea typeface="Rokkitt"/>
              <a:cs typeface="Rokkitt"/>
              <a:sym typeface="Rokkitt"/>
            </a:endParaRPr>
          </a:p>
        </p:txBody>
      </p:sp>
      <p:sp>
        <p:nvSpPr>
          <p:cNvPr id="103" name="Google Shape;103;p18"/>
          <p:cNvSpPr txBox="1"/>
          <p:nvPr>
            <p:ph idx="1" type="body"/>
          </p:nvPr>
        </p:nvSpPr>
        <p:spPr>
          <a:xfrm>
            <a:off x="498474" y="1981200"/>
            <a:ext cx="7688141" cy="4144963"/>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chemeClr val="accent1"/>
              </a:buClr>
              <a:buSzPts val="1500"/>
              <a:buFont typeface="Noto Sans Symbols"/>
              <a:buChar char="■"/>
            </a:pPr>
            <a:r>
              <a:rPr b="1" i="0" lang="fr-CA" sz="2000" u="none" cap="none" strike="noStrike">
                <a:solidFill>
                  <a:srgbClr val="595959"/>
                </a:solidFill>
                <a:latin typeface="Rokkitt"/>
                <a:ea typeface="Rokkitt"/>
                <a:cs typeface="Rokkitt"/>
                <a:sym typeface="Rokkitt"/>
              </a:rPr>
              <a:t>P</a:t>
            </a:r>
            <a:r>
              <a:rPr b="1" i="0" lang="fr-CA" sz="2000" u="none" cap="none" strike="noStrike">
                <a:latin typeface="Rokkitt"/>
                <a:ea typeface="Rokkitt"/>
                <a:cs typeface="Rokkitt"/>
                <a:sym typeface="Rokkitt"/>
              </a:rPr>
              <a:t>artie I. Description du cours  </a:t>
            </a:r>
            <a:endParaRPr b="1" i="0" sz="2000" u="none" cap="none" strike="noStrike">
              <a:latin typeface="Rokkitt"/>
              <a:ea typeface="Rokkitt"/>
              <a:cs typeface="Rokkitt"/>
              <a:sym typeface="Rokkitt"/>
            </a:endParaRPr>
          </a:p>
          <a:p>
            <a:pPr indent="-228600" lvl="1" marL="457200" marR="0" rtl="0" algn="l">
              <a:spcBef>
                <a:spcPts val="600"/>
              </a:spcBef>
              <a:spcAft>
                <a:spcPts val="0"/>
              </a:spcAft>
              <a:buClr>
                <a:srgbClr val="666666"/>
              </a:buClr>
              <a:buSzPts val="1350"/>
              <a:buFont typeface="Noto Sans Symbols"/>
              <a:buChar char="■"/>
            </a:pPr>
            <a:r>
              <a:rPr b="0" i="0" lang="fr-CA" sz="1800" u="none" cap="none" strike="noStrike">
                <a:latin typeface="Rokkitt"/>
                <a:ea typeface="Rokkitt"/>
                <a:cs typeface="Rokkitt"/>
                <a:sym typeface="Rokkitt"/>
              </a:rPr>
              <a:t>Objectifs </a:t>
            </a:r>
            <a:endParaRPr/>
          </a:p>
          <a:p>
            <a:pPr indent="-228600" lvl="1" marL="457200" marR="0" rtl="0" algn="l">
              <a:spcBef>
                <a:spcPts val="600"/>
              </a:spcBef>
              <a:spcAft>
                <a:spcPts val="0"/>
              </a:spcAft>
              <a:buClr>
                <a:srgbClr val="666666"/>
              </a:buClr>
              <a:buSzPts val="1350"/>
              <a:buFont typeface="Noto Sans Symbols"/>
              <a:buChar char="■"/>
            </a:pPr>
            <a:r>
              <a:rPr b="0" i="0" lang="fr-CA" sz="1800" u="none" cap="none" strike="noStrike">
                <a:latin typeface="Rokkitt"/>
                <a:ea typeface="Rokkitt"/>
                <a:cs typeface="Rokkitt"/>
                <a:sym typeface="Rokkitt"/>
              </a:rPr>
              <a:t>Approche pédagogique</a:t>
            </a:r>
            <a:endParaRPr/>
          </a:p>
          <a:p>
            <a:pPr indent="-228600" lvl="1" marL="457200" marR="0" rtl="0" algn="l">
              <a:spcBef>
                <a:spcPts val="600"/>
              </a:spcBef>
              <a:spcAft>
                <a:spcPts val="0"/>
              </a:spcAft>
              <a:buClr>
                <a:srgbClr val="666666"/>
              </a:buClr>
              <a:buSzPts val="1350"/>
              <a:buFont typeface="Noto Sans Symbols"/>
              <a:buChar char="■"/>
            </a:pPr>
            <a:r>
              <a:rPr b="0" i="0" lang="fr-CA" sz="1800" u="none" cap="none" strike="noStrike">
                <a:latin typeface="Rokkitt"/>
                <a:ea typeface="Rokkitt"/>
                <a:cs typeface="Rokkitt"/>
                <a:sym typeface="Rokkitt"/>
              </a:rPr>
              <a:t>Évaluation</a:t>
            </a:r>
            <a:endParaRPr/>
          </a:p>
          <a:p>
            <a:pPr indent="-228600" lvl="1" marL="457200" marR="0" rtl="0" algn="l">
              <a:spcBef>
                <a:spcPts val="600"/>
              </a:spcBef>
              <a:spcAft>
                <a:spcPts val="0"/>
              </a:spcAft>
              <a:buClr>
                <a:srgbClr val="666666"/>
              </a:buClr>
              <a:buSzPts val="1350"/>
              <a:buFont typeface="Noto Sans Symbols"/>
              <a:buChar char="■"/>
            </a:pPr>
            <a:r>
              <a:rPr b="0" i="0" lang="fr-CA" sz="1800" u="none" cap="none" strike="noStrike">
                <a:latin typeface="Rokkitt"/>
                <a:ea typeface="Rokkitt"/>
                <a:cs typeface="Rokkitt"/>
                <a:sym typeface="Rokkitt"/>
              </a:rPr>
              <a:t>Structure du cours</a:t>
            </a:r>
            <a:endParaRPr b="0" i="0" sz="1800" u="none" cap="none" strike="noStrike">
              <a:latin typeface="Rokkitt"/>
              <a:ea typeface="Rokkitt"/>
              <a:cs typeface="Rokkitt"/>
              <a:sym typeface="Rokkitt"/>
            </a:endParaRPr>
          </a:p>
          <a:p>
            <a:pPr indent="-228600" lvl="1" marL="457200" marR="0" rtl="0" algn="l">
              <a:spcBef>
                <a:spcPts val="600"/>
              </a:spcBef>
              <a:spcAft>
                <a:spcPts val="0"/>
              </a:spcAft>
              <a:buClr>
                <a:srgbClr val="B86EB8"/>
              </a:buClr>
              <a:buSzPts val="1350"/>
              <a:buFont typeface="Noto Sans Symbols"/>
              <a:buChar char="■"/>
            </a:pPr>
            <a:r>
              <a:rPr lang="fr-CA"/>
              <a:t>L’apprentissage par les cas</a:t>
            </a:r>
            <a:endParaRPr/>
          </a:p>
          <a:p>
            <a:pPr indent="-228600" lvl="0" marL="228600" marR="0" rtl="0" algn="l">
              <a:spcBef>
                <a:spcPts val="2000"/>
              </a:spcBef>
              <a:spcAft>
                <a:spcPts val="0"/>
              </a:spcAft>
              <a:buClr>
                <a:srgbClr val="666666"/>
              </a:buClr>
              <a:buSzPts val="1500"/>
              <a:buFont typeface="Noto Sans Symbols"/>
              <a:buChar char="■"/>
            </a:pPr>
            <a:r>
              <a:rPr b="1" i="0" lang="fr-CA" sz="2000" u="none" cap="none" strike="noStrike">
                <a:latin typeface="Rokkitt"/>
                <a:ea typeface="Rokkitt"/>
                <a:cs typeface="Rokkitt"/>
                <a:sym typeface="Rokkitt"/>
              </a:rPr>
              <a:t>Partie II. Discussion des articles et notions liées à la nature et aux moteurs de la transformation numérique</a:t>
            </a:r>
            <a:endParaRPr b="1"/>
          </a:p>
          <a:p>
            <a:pPr indent="0" lvl="0" marL="0" marR="0" rtl="0" algn="l">
              <a:spcBef>
                <a:spcPts val="2000"/>
              </a:spcBef>
              <a:spcAft>
                <a:spcPts val="0"/>
              </a:spcAft>
              <a:buNone/>
            </a:pPr>
            <a:r>
              <a:t/>
            </a:r>
            <a:endParaRPr b="1" i="0" sz="2000" u="none" cap="none" strike="noStrike">
              <a:latin typeface="Rokkitt"/>
              <a:ea typeface="Rokkitt"/>
              <a:cs typeface="Rokkitt"/>
              <a:sym typeface="Rokkitt"/>
            </a:endParaRPr>
          </a:p>
          <a:p>
            <a:pPr indent="-142875" lvl="1" marL="457200" marR="0" rtl="0" algn="l">
              <a:spcBef>
                <a:spcPts val="600"/>
              </a:spcBef>
              <a:spcAft>
                <a:spcPts val="1600"/>
              </a:spcAft>
              <a:buClr>
                <a:srgbClr val="B86EB8"/>
              </a:buClr>
              <a:buSzPts val="1350"/>
              <a:buFont typeface="Noto Sans Symbols"/>
              <a:buNone/>
            </a:pPr>
            <a:r>
              <a:t/>
            </a:r>
            <a:endParaRPr b="0" i="0" sz="1800" u="none" cap="none" strike="noStrike">
              <a:latin typeface="Rokkitt"/>
              <a:ea typeface="Rokkitt"/>
              <a:cs typeface="Rokkitt"/>
              <a:sym typeface="Rokkitt"/>
            </a:endParaRPr>
          </a:p>
        </p:txBody>
      </p:sp>
      <p:sp>
        <p:nvSpPr>
          <p:cNvPr id="104" name="Google Shape;104;p18"/>
          <p:cNvSpPr txBox="1"/>
          <p:nvPr>
            <p:ph idx="12" type="sldNum"/>
          </p:nvPr>
        </p:nvSpPr>
        <p:spPr>
          <a:xfrm>
            <a:off x="8305800" y="405120"/>
            <a:ext cx="554100" cy="3651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4"/>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405" name="Google Shape;405;p54"/>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CA"/>
              <a:t>Trois propriétés clés </a:t>
            </a:r>
            <a:r>
              <a:rPr lang="fr-CA"/>
              <a:t> </a:t>
            </a:r>
            <a:br>
              <a:rPr lang="fr-CA"/>
            </a:br>
            <a:r>
              <a:rPr b="1" lang="fr-CA" sz="2000">
                <a:solidFill>
                  <a:srgbClr val="0000FF"/>
                </a:solidFill>
              </a:rPr>
              <a:t>#2: loi de Moore/Croissance exponentielle</a:t>
            </a:r>
            <a:br>
              <a:rPr b="1" lang="fr-CA" sz="2000">
                <a:solidFill>
                  <a:srgbClr val="0000FF"/>
                </a:solidFill>
              </a:rPr>
            </a:br>
            <a:endParaRPr b="1" sz="2000">
              <a:solidFill>
                <a:srgbClr val="0000FF"/>
              </a:solidFill>
            </a:endParaRPr>
          </a:p>
        </p:txBody>
      </p:sp>
      <p:sp>
        <p:nvSpPr>
          <p:cNvPr id="406" name="Google Shape;406;p54"/>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0" lvl="0" marL="0" rtl="0">
              <a:spcBef>
                <a:spcPts val="2000"/>
              </a:spcBef>
              <a:spcAft>
                <a:spcPts val="0"/>
              </a:spcAft>
              <a:buNone/>
            </a:pPr>
            <a:r>
              <a:rPr lang="fr-CA"/>
              <a:t>La croissance exponentielle des capacités de calcul </a:t>
            </a:r>
            <a:br>
              <a:rPr lang="fr-CA"/>
            </a:br>
            <a:r>
              <a:rPr lang="fr-CA"/>
              <a:t>(“the power of constant doubling”)</a:t>
            </a:r>
            <a:br>
              <a:rPr lang="fr-CA"/>
            </a:br>
            <a:br>
              <a:rPr lang="fr-CA"/>
            </a:br>
            <a:br>
              <a:rPr lang="fr-CA"/>
            </a:br>
            <a:endParaRPr/>
          </a:p>
          <a:p>
            <a:pPr indent="0" lvl="0" marL="0" rtl="0">
              <a:spcBef>
                <a:spcPts val="2000"/>
              </a:spcBef>
              <a:spcAft>
                <a:spcPts val="0"/>
              </a:spcAft>
              <a:buNone/>
            </a:pPr>
            <a:r>
              <a:t/>
            </a:r>
            <a:endParaRPr/>
          </a:p>
          <a:p>
            <a:pPr indent="0" lvl="0" marL="0" rtl="0">
              <a:spcBef>
                <a:spcPts val="2000"/>
              </a:spcBef>
              <a:spcAft>
                <a:spcPts val="0"/>
              </a:spcAft>
              <a:buNone/>
            </a:pPr>
            <a:r>
              <a:t/>
            </a:r>
            <a:endParaRPr/>
          </a:p>
          <a:p>
            <a:pPr indent="0" lvl="0" marL="0">
              <a:spcBef>
                <a:spcPts val="2000"/>
              </a:spcBef>
              <a:spcAft>
                <a:spcPts val="1600"/>
              </a:spcAft>
              <a:buNone/>
            </a:pPr>
            <a:r>
              <a:rPr lang="fr-CA"/>
              <a:t>La légende de l’inventeur du jeu d’échec</a:t>
            </a:r>
            <a:br>
              <a:rPr lang="fr-CA"/>
            </a:br>
            <a:endParaRPr/>
          </a:p>
        </p:txBody>
      </p:sp>
      <p:pic>
        <p:nvPicPr>
          <p:cNvPr id="407" name="Google Shape;407;p54"/>
          <p:cNvPicPr preferRelativeResize="0"/>
          <p:nvPr/>
        </p:nvPicPr>
        <p:blipFill rotWithShape="1">
          <a:blip r:embed="rId3">
            <a:alphaModFix/>
          </a:blip>
          <a:srcRect b="26982" l="17095" r="0" t="45635"/>
          <a:stretch/>
        </p:blipFill>
        <p:spPr>
          <a:xfrm>
            <a:off x="651900" y="2809050"/>
            <a:ext cx="7653900" cy="1905000"/>
          </a:xfrm>
          <a:prstGeom prst="rect">
            <a:avLst/>
          </a:prstGeom>
          <a:noFill/>
          <a:ln>
            <a:noFill/>
          </a:ln>
        </p:spPr>
      </p:pic>
      <p:pic>
        <p:nvPicPr>
          <p:cNvPr descr="Screen Shot 2015-07-21 at 3.56.53 PM.png" id="408" name="Google Shape;408;p54"/>
          <p:cNvPicPr preferRelativeResize="0"/>
          <p:nvPr/>
        </p:nvPicPr>
        <p:blipFill rotWithShape="1">
          <a:blip r:embed="rId4">
            <a:alphaModFix/>
          </a:blip>
          <a:srcRect b="0" l="0" r="0" t="0"/>
          <a:stretch/>
        </p:blipFill>
        <p:spPr>
          <a:xfrm>
            <a:off x="7108525" y="4956152"/>
            <a:ext cx="1918800" cy="1804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5"/>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414" name="Google Shape;414;p55"/>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CA"/>
              <a:t>Trois propriétés clés </a:t>
            </a:r>
            <a:r>
              <a:rPr lang="fr-CA"/>
              <a:t> </a:t>
            </a:r>
            <a:br>
              <a:rPr lang="fr-CA"/>
            </a:br>
            <a:r>
              <a:rPr b="1" lang="fr-CA" sz="2000">
                <a:solidFill>
                  <a:srgbClr val="0000FF"/>
                </a:solidFill>
              </a:rPr>
              <a:t>#3: effets de réseau</a:t>
            </a:r>
            <a:br>
              <a:rPr b="1" lang="fr-CA" sz="2000">
                <a:solidFill>
                  <a:srgbClr val="0000FF"/>
                </a:solidFill>
              </a:rPr>
            </a:br>
            <a:endParaRPr/>
          </a:p>
        </p:txBody>
      </p:sp>
      <p:sp>
        <p:nvSpPr>
          <p:cNvPr id="415" name="Google Shape;415;p55"/>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0" lvl="0" marL="0" rtl="0">
              <a:spcBef>
                <a:spcPts val="2000"/>
              </a:spcBef>
              <a:spcAft>
                <a:spcPts val="0"/>
              </a:spcAft>
              <a:buNone/>
            </a:pPr>
            <a:r>
              <a:rPr lang="fr-CA"/>
              <a:t>L</a:t>
            </a:r>
            <a:r>
              <a:rPr lang="fr-CA"/>
              <a:t>’effet positif qu’a l’augmentation du nombre d’utilisateurs d’un objet ou service sur la valeur de ce dernier (ou: lorsque la valeur d’un produit dépend de son nombre d’utilisateurs)</a:t>
            </a:r>
            <a:br>
              <a:rPr lang="fr-CA"/>
            </a:br>
            <a:br>
              <a:rPr lang="fr-CA"/>
            </a:br>
            <a:br>
              <a:rPr lang="fr-CA"/>
            </a:br>
            <a:br>
              <a:rPr lang="fr-CA"/>
            </a:br>
            <a:br>
              <a:rPr lang="fr-CA"/>
            </a:br>
            <a:br>
              <a:rPr lang="fr-CA"/>
            </a:br>
            <a:endParaRPr/>
          </a:p>
          <a:p>
            <a:pPr indent="0" lvl="0" marL="0">
              <a:spcBef>
                <a:spcPts val="2000"/>
              </a:spcBef>
              <a:spcAft>
                <a:spcPts val="1600"/>
              </a:spcAft>
              <a:buNone/>
            </a:pPr>
            <a:r>
              <a:rPr lang="fr-CA" u="sng"/>
              <a:t>Notion associée</a:t>
            </a:r>
            <a:r>
              <a:rPr lang="fr-CA"/>
              <a:t>: marchés bifaces (two-sided platforms/networks); ex: Facebook (utilisateur, publicitaire), Uber (conducteurs, voyageurs).</a:t>
            </a:r>
            <a:br>
              <a:rPr lang="fr-CA"/>
            </a:br>
            <a:endParaRPr/>
          </a:p>
        </p:txBody>
      </p:sp>
      <p:pic>
        <p:nvPicPr>
          <p:cNvPr id="416" name="Google Shape;416;p55"/>
          <p:cNvPicPr preferRelativeResize="0"/>
          <p:nvPr/>
        </p:nvPicPr>
        <p:blipFill rotWithShape="1">
          <a:blip r:embed="rId3">
            <a:alphaModFix/>
          </a:blip>
          <a:srcRect b="0" l="16902" r="0" t="73214"/>
          <a:stretch/>
        </p:blipFill>
        <p:spPr>
          <a:xfrm>
            <a:off x="566275" y="3183725"/>
            <a:ext cx="7488600" cy="1819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6"/>
          <p:cNvSpPr txBox="1"/>
          <p:nvPr>
            <p:ph type="title"/>
          </p:nvPr>
        </p:nvSpPr>
        <p:spPr>
          <a:xfrm>
            <a:off x="311700" y="436245"/>
            <a:ext cx="8520600" cy="26538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Rokkitt"/>
              <a:buNone/>
            </a:pPr>
            <a:r>
              <a:rPr b="1" lang="fr-CA" sz="5000"/>
              <a:t>2/3</a:t>
            </a:r>
            <a:endParaRPr b="1" sz="5000"/>
          </a:p>
          <a:p>
            <a:pPr indent="0" lvl="0" marL="0" marR="0" rtl="0" algn="ctr">
              <a:lnSpc>
                <a:spcPct val="100000"/>
              </a:lnSpc>
              <a:spcBef>
                <a:spcPts val="0"/>
              </a:spcBef>
              <a:spcAft>
                <a:spcPts val="0"/>
              </a:spcAft>
              <a:buClr>
                <a:schemeClr val="lt1"/>
              </a:buClr>
              <a:buFont typeface="Rokkitt"/>
              <a:buNone/>
            </a:pPr>
            <a:r>
              <a:rPr lang="fr-CA" sz="4000"/>
              <a:t>Les i</a:t>
            </a:r>
            <a:r>
              <a:rPr lang="fr-CA" sz="4000"/>
              <a:t>nnovations</a:t>
            </a:r>
            <a:endParaRPr sz="4000"/>
          </a:p>
          <a:p>
            <a:pPr indent="0" lvl="0" marL="0" marR="0" rtl="0" algn="ctr">
              <a:lnSpc>
                <a:spcPct val="100000"/>
              </a:lnSpc>
              <a:spcBef>
                <a:spcPts val="0"/>
              </a:spcBef>
              <a:spcAft>
                <a:spcPts val="0"/>
              </a:spcAft>
              <a:buClr>
                <a:schemeClr val="lt1"/>
              </a:buClr>
              <a:buFont typeface="Rokkitt"/>
              <a:buNone/>
            </a:pPr>
            <a:r>
              <a:rPr lang="fr-CA" sz="4000"/>
              <a:t> numériques</a:t>
            </a:r>
            <a:endParaRPr sz="4000"/>
          </a:p>
        </p:txBody>
      </p:sp>
      <p:sp>
        <p:nvSpPr>
          <p:cNvPr id="422" name="Google Shape;422;p56"/>
          <p:cNvSpPr txBox="1"/>
          <p:nvPr>
            <p:ph idx="12" type="sldNum"/>
          </p:nvPr>
        </p:nvSpPr>
        <p:spPr>
          <a:xfrm>
            <a:off x="8472458" y="6217622"/>
            <a:ext cx="548700" cy="524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None/>
            </a:pPr>
            <a:fld id="{00000000-1234-1234-1234-123412341234}" type="slidenum">
              <a:rPr lang="fr-CA" sz="1000">
                <a:solidFill>
                  <a:schemeClr val="accent1"/>
                </a:solidFill>
                <a:latin typeface="Roboto"/>
                <a:ea typeface="Roboto"/>
                <a:cs typeface="Roboto"/>
                <a:sym typeface="Roboto"/>
              </a:rPr>
              <a:t>‹#›</a:t>
            </a:fld>
            <a:endParaRPr sz="1000">
              <a:solidFill>
                <a:schemeClr val="accent1"/>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7"/>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428" name="Google Shape;428;p57"/>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Innovation numérique  (“digital innovation”)</a:t>
            </a:r>
            <a:endParaRPr/>
          </a:p>
        </p:txBody>
      </p:sp>
      <p:sp>
        <p:nvSpPr>
          <p:cNvPr id="429" name="Google Shape;429;p57"/>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323850" lvl="0" marL="457200" rtl="0">
              <a:spcBef>
                <a:spcPts val="2000"/>
              </a:spcBef>
              <a:spcAft>
                <a:spcPts val="0"/>
              </a:spcAft>
              <a:buSzPts val="1500"/>
              <a:buChar char="■"/>
            </a:pPr>
            <a:r>
              <a:rPr lang="fr-CA"/>
              <a:t>Digital innovation: “Product, process or business model that is </a:t>
            </a:r>
            <a:r>
              <a:rPr b="1" lang="fr-CA" u="sng"/>
              <a:t>perceived</a:t>
            </a:r>
            <a:r>
              <a:rPr lang="fr-CA" u="sng"/>
              <a:t> as new</a:t>
            </a:r>
            <a:r>
              <a:rPr lang="fr-CA"/>
              <a:t>, </a:t>
            </a:r>
            <a:r>
              <a:rPr lang="fr-CA" u="sng"/>
              <a:t>requires </a:t>
            </a:r>
            <a:r>
              <a:rPr b="1" lang="fr-CA" u="sng"/>
              <a:t>significant</a:t>
            </a:r>
            <a:r>
              <a:rPr lang="fr-CA" u="sng"/>
              <a:t> changes</a:t>
            </a:r>
            <a:r>
              <a:rPr lang="fr-CA"/>
              <a:t> on the part of adopters, and is embodied in or enabled by IT” (Fichman et al. 2014)</a:t>
            </a:r>
            <a:endParaRPr/>
          </a:p>
          <a:p>
            <a:pPr indent="-323850" lvl="0" marL="457200" rtl="0">
              <a:spcBef>
                <a:spcPts val="0"/>
              </a:spcBef>
              <a:spcAft>
                <a:spcPts val="0"/>
              </a:spcAft>
              <a:buSzPts val="1500"/>
              <a:buChar char="■"/>
            </a:pPr>
            <a:r>
              <a:rPr lang="fr-CA"/>
              <a:t>“</a:t>
            </a:r>
            <a:r>
              <a:rPr lang="fr-CA">
                <a:solidFill>
                  <a:srgbClr val="0000FF"/>
                </a:solidFill>
              </a:rPr>
              <a:t>digital </a:t>
            </a:r>
            <a:r>
              <a:rPr lang="fr-CA" u="sng">
                <a:solidFill>
                  <a:srgbClr val="0000FF"/>
                </a:solidFill>
              </a:rPr>
              <a:t>process</a:t>
            </a:r>
            <a:r>
              <a:rPr lang="fr-CA">
                <a:solidFill>
                  <a:srgbClr val="0000FF"/>
                </a:solidFill>
              </a:rPr>
              <a:t> innovation</a:t>
            </a:r>
            <a:r>
              <a:rPr lang="fr-CA"/>
              <a:t>”: nouvelle façon de faire les choses qui inclut les TI comme élément essentiel</a:t>
            </a:r>
            <a:endParaRPr/>
          </a:p>
          <a:p>
            <a:pPr indent="-314325" lvl="1" marL="914400">
              <a:spcBef>
                <a:spcPts val="0"/>
              </a:spcBef>
              <a:spcAft>
                <a:spcPts val="0"/>
              </a:spcAft>
              <a:buSzPts val="1350"/>
              <a:buChar char="■"/>
            </a:pPr>
            <a:r>
              <a:rPr lang="fr-CA"/>
              <a:t>Ex: changement dans la gestion d’inventaire, intégration avec ses fournisseurs, création et gestion de connaissances, etc</a:t>
            </a:r>
            <a:br>
              <a:rPr lang="fr-CA"/>
            </a:br>
            <a:br>
              <a:rPr lang="fr-CA"/>
            </a:br>
            <a:br>
              <a:rPr lang="fr-CA"/>
            </a:b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8"/>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fld id="{00000000-1234-1234-1234-123412341234}" type="slidenum">
              <a:rPr lang="fr-CA"/>
              <a:t>‹#›</a:t>
            </a:fld>
            <a:endParaRPr/>
          </a:p>
        </p:txBody>
      </p:sp>
      <p:sp>
        <p:nvSpPr>
          <p:cNvPr id="435" name="Google Shape;435;p58"/>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CA"/>
              <a:t>Innovation numérique  (“digital innovation”)</a:t>
            </a:r>
            <a:endParaRPr/>
          </a:p>
        </p:txBody>
      </p:sp>
      <p:sp>
        <p:nvSpPr>
          <p:cNvPr id="436" name="Google Shape;436;p58"/>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323850" lvl="0" marL="457200" rtl="0">
              <a:spcBef>
                <a:spcPts val="2000"/>
              </a:spcBef>
              <a:spcAft>
                <a:spcPts val="0"/>
              </a:spcAft>
              <a:buSzPts val="1500"/>
              <a:buChar char="■"/>
            </a:pPr>
            <a:r>
              <a:rPr lang="fr-CA"/>
              <a:t>Digital innovation: “Product, process or business model that is </a:t>
            </a:r>
            <a:r>
              <a:rPr b="1" lang="fr-CA" u="sng"/>
              <a:t>perceived</a:t>
            </a:r>
            <a:r>
              <a:rPr lang="fr-CA" u="sng"/>
              <a:t> as new</a:t>
            </a:r>
            <a:r>
              <a:rPr lang="fr-CA"/>
              <a:t>, </a:t>
            </a:r>
            <a:r>
              <a:rPr lang="fr-CA" u="sng"/>
              <a:t>requires </a:t>
            </a:r>
            <a:r>
              <a:rPr b="1" lang="fr-CA" u="sng"/>
              <a:t>significant</a:t>
            </a:r>
            <a:r>
              <a:rPr lang="fr-CA" u="sng"/>
              <a:t> changes</a:t>
            </a:r>
            <a:r>
              <a:rPr lang="fr-CA"/>
              <a:t> on the part of adopters, and is embodied in or enabled by IT” (Fichman et al. 2014)</a:t>
            </a:r>
            <a:endParaRPr/>
          </a:p>
          <a:p>
            <a:pPr indent="-323850" lvl="0" marL="457200" rtl="0">
              <a:spcBef>
                <a:spcPts val="0"/>
              </a:spcBef>
              <a:spcAft>
                <a:spcPts val="0"/>
              </a:spcAft>
              <a:buSzPts val="1500"/>
              <a:buChar char="■"/>
            </a:pPr>
            <a:r>
              <a:rPr lang="fr-CA"/>
              <a:t>“</a:t>
            </a:r>
            <a:r>
              <a:rPr lang="fr-CA">
                <a:solidFill>
                  <a:srgbClr val="0000FF"/>
                </a:solidFill>
              </a:rPr>
              <a:t>digital </a:t>
            </a:r>
            <a:r>
              <a:rPr lang="fr-CA" u="sng">
                <a:solidFill>
                  <a:srgbClr val="0000FF"/>
                </a:solidFill>
              </a:rPr>
              <a:t>product</a:t>
            </a:r>
            <a:r>
              <a:rPr lang="fr-CA">
                <a:solidFill>
                  <a:srgbClr val="0000FF"/>
                </a:solidFill>
              </a:rPr>
              <a:t> innovation</a:t>
            </a:r>
            <a:r>
              <a:rPr lang="fr-CA"/>
              <a:t>”: </a:t>
            </a:r>
            <a:r>
              <a:rPr lang="fr-CA"/>
              <a:t>commercialisation d’un nouveau produit/service qui inclut les TI comme élément essentiel</a:t>
            </a:r>
            <a:endParaRPr/>
          </a:p>
          <a:p>
            <a:pPr indent="-314325" lvl="1" marL="914400" rtl="0">
              <a:spcBef>
                <a:spcPts val="0"/>
              </a:spcBef>
              <a:spcAft>
                <a:spcPts val="0"/>
              </a:spcAft>
              <a:buSzPts val="1350"/>
              <a:buChar char="■"/>
            </a:pPr>
            <a:r>
              <a:rPr lang="fr-CA"/>
              <a:t>Ex: Logiciels (ex: ERP), video-streaming, objets connectés</a:t>
            </a:r>
            <a:br>
              <a:rPr lang="fr-CA"/>
            </a:br>
            <a:br>
              <a:rPr lang="fr-CA"/>
            </a:br>
            <a:br>
              <a:rPr lang="fr-CA"/>
            </a:b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59"/>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spcBef>
                <a:spcPts val="0"/>
              </a:spcBef>
              <a:spcAft>
                <a:spcPts val="0"/>
              </a:spcAft>
              <a:buNone/>
            </a:pPr>
            <a:fld id="{00000000-1234-1234-1234-123412341234}" type="slidenum">
              <a:rPr lang="fr-CA"/>
              <a:t>‹#›</a:t>
            </a:fld>
            <a:endParaRPr/>
          </a:p>
        </p:txBody>
      </p:sp>
      <p:sp>
        <p:nvSpPr>
          <p:cNvPr id="442" name="Google Shape;442;p59"/>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CA"/>
              <a:t>Innovation numérique  (“digital innovation”)</a:t>
            </a:r>
            <a:endParaRPr/>
          </a:p>
        </p:txBody>
      </p:sp>
      <p:sp>
        <p:nvSpPr>
          <p:cNvPr id="443" name="Google Shape;443;p59"/>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323850" lvl="0" marL="457200" rtl="0">
              <a:spcBef>
                <a:spcPts val="2000"/>
              </a:spcBef>
              <a:spcAft>
                <a:spcPts val="0"/>
              </a:spcAft>
              <a:buSzPts val="1500"/>
              <a:buChar char="■"/>
            </a:pPr>
            <a:r>
              <a:rPr lang="fr-CA"/>
              <a:t>Digital innovation: “Product, process or business model that is </a:t>
            </a:r>
            <a:r>
              <a:rPr b="1" lang="fr-CA" u="sng"/>
              <a:t>perceived</a:t>
            </a:r>
            <a:r>
              <a:rPr lang="fr-CA" u="sng"/>
              <a:t> as new</a:t>
            </a:r>
            <a:r>
              <a:rPr lang="fr-CA"/>
              <a:t>, </a:t>
            </a:r>
            <a:r>
              <a:rPr lang="fr-CA" u="sng"/>
              <a:t>requires </a:t>
            </a:r>
            <a:r>
              <a:rPr b="1" lang="fr-CA" u="sng"/>
              <a:t>significant</a:t>
            </a:r>
            <a:r>
              <a:rPr lang="fr-CA" u="sng"/>
              <a:t> changes</a:t>
            </a:r>
            <a:r>
              <a:rPr lang="fr-CA"/>
              <a:t> on the part of adopters, and is embodied in or enabled by IT” (Fichman et al. 2014)</a:t>
            </a:r>
            <a:endParaRPr/>
          </a:p>
          <a:p>
            <a:pPr indent="-323850" lvl="0" marL="457200" rtl="0">
              <a:spcBef>
                <a:spcPts val="0"/>
              </a:spcBef>
              <a:spcAft>
                <a:spcPts val="0"/>
              </a:spcAft>
              <a:buSzPts val="1500"/>
              <a:buChar char="■"/>
            </a:pPr>
            <a:r>
              <a:rPr lang="fr-CA"/>
              <a:t>“</a:t>
            </a:r>
            <a:r>
              <a:rPr lang="fr-CA">
                <a:solidFill>
                  <a:srgbClr val="0000FF"/>
                </a:solidFill>
              </a:rPr>
              <a:t>digital </a:t>
            </a:r>
            <a:r>
              <a:rPr lang="fr-CA" u="sng">
                <a:solidFill>
                  <a:srgbClr val="0000FF"/>
                </a:solidFill>
              </a:rPr>
              <a:t>business model</a:t>
            </a:r>
            <a:r>
              <a:rPr lang="fr-CA">
                <a:solidFill>
                  <a:srgbClr val="0000FF"/>
                </a:solidFill>
              </a:rPr>
              <a:t> innovation</a:t>
            </a:r>
            <a:r>
              <a:rPr lang="fr-CA"/>
              <a:t>”: </a:t>
            </a:r>
            <a:r>
              <a:rPr lang="fr-CA"/>
              <a:t>nouvelle façon de créer et capturer de la valeur qui inclut les TI comme élément essentiel</a:t>
            </a:r>
            <a:endParaRPr/>
          </a:p>
          <a:p>
            <a:pPr indent="-314325" lvl="1" marL="914400" rtl="0">
              <a:spcBef>
                <a:spcPts val="0"/>
              </a:spcBef>
              <a:spcAft>
                <a:spcPts val="0"/>
              </a:spcAft>
              <a:buSzPts val="1350"/>
              <a:buChar char="■"/>
            </a:pPr>
            <a:r>
              <a:rPr lang="fr-CA"/>
              <a:t>Google Adwords, Zipcar / Car2Go, etc.</a:t>
            </a:r>
            <a:br>
              <a:rPr lang="fr-CA"/>
            </a:br>
            <a:br>
              <a:rPr lang="fr-CA"/>
            </a:br>
            <a:br>
              <a:rPr lang="fr-CA"/>
            </a:b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0"/>
          <p:cNvSpPr txBox="1"/>
          <p:nvPr>
            <p:ph type="title"/>
          </p:nvPr>
        </p:nvSpPr>
        <p:spPr>
          <a:xfrm>
            <a:off x="311700" y="1630233"/>
            <a:ext cx="8520600" cy="1710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Rokkitt"/>
              <a:buNone/>
            </a:pPr>
            <a:r>
              <a:rPr b="1" lang="fr-CA" sz="5000"/>
              <a:t>3/3</a:t>
            </a:r>
            <a:endParaRPr b="1" sz="5000"/>
          </a:p>
          <a:p>
            <a:pPr indent="0" lvl="0" marL="457200" rtl="0" algn="ctr">
              <a:lnSpc>
                <a:spcPct val="115000"/>
              </a:lnSpc>
              <a:spcBef>
                <a:spcPts val="600"/>
              </a:spcBef>
              <a:spcAft>
                <a:spcPts val="0"/>
              </a:spcAft>
              <a:buNone/>
            </a:pPr>
            <a:r>
              <a:rPr lang="fr-CA" sz="4000"/>
              <a:t>La maturité numérique</a:t>
            </a:r>
            <a:r>
              <a:rPr lang="fr-CA" sz="6000"/>
              <a:t> </a:t>
            </a:r>
            <a:endParaRPr sz="6000"/>
          </a:p>
        </p:txBody>
      </p:sp>
      <p:sp>
        <p:nvSpPr>
          <p:cNvPr id="449" name="Google Shape;449;p60"/>
          <p:cNvSpPr txBox="1"/>
          <p:nvPr>
            <p:ph idx="12" type="sldNum"/>
          </p:nvPr>
        </p:nvSpPr>
        <p:spPr>
          <a:xfrm>
            <a:off x="8472458" y="6217622"/>
            <a:ext cx="548700" cy="524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None/>
            </a:pPr>
            <a:fld id="{00000000-1234-1234-1234-123412341234}" type="slidenum">
              <a:rPr lang="fr-CA" sz="1000">
                <a:solidFill>
                  <a:schemeClr val="accent1"/>
                </a:solidFill>
                <a:latin typeface="Roboto"/>
                <a:ea typeface="Roboto"/>
                <a:cs typeface="Roboto"/>
                <a:sym typeface="Roboto"/>
              </a:rPr>
              <a:t>‹#›</a:t>
            </a:fld>
            <a:endParaRPr sz="1000">
              <a:solidFill>
                <a:schemeClr val="accent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1"/>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455" name="Google Shape;455;p61"/>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M</a:t>
            </a:r>
            <a:r>
              <a:rPr lang="fr-CA"/>
              <a:t>aturité numérique (Kane et al. 2015) </a:t>
            </a:r>
            <a:endParaRPr/>
          </a:p>
        </p:txBody>
      </p:sp>
      <p:sp>
        <p:nvSpPr>
          <p:cNvPr id="456" name="Google Shape;456;p61"/>
          <p:cNvSpPr txBox="1"/>
          <p:nvPr>
            <p:ph idx="1" type="body"/>
          </p:nvPr>
        </p:nvSpPr>
        <p:spPr>
          <a:xfrm>
            <a:off x="498475" y="1600200"/>
            <a:ext cx="7807200" cy="4815900"/>
          </a:xfrm>
          <a:prstGeom prst="rect">
            <a:avLst/>
          </a:prstGeom>
        </p:spPr>
        <p:txBody>
          <a:bodyPr anchorCtr="0" anchor="t" bIns="91425" lIns="91425" spcFirstLastPara="1" rIns="91425" wrap="square" tIns="91425">
            <a:noAutofit/>
          </a:bodyPr>
          <a:lstStyle/>
          <a:p>
            <a:pPr indent="-323850" lvl="0" marL="457200" rtl="0">
              <a:spcBef>
                <a:spcPts val="2000"/>
              </a:spcBef>
              <a:spcAft>
                <a:spcPts val="0"/>
              </a:spcAft>
              <a:buSzPts val="1500"/>
              <a:buChar char="■"/>
            </a:pPr>
            <a:r>
              <a:rPr lang="fr-CA"/>
              <a:t>Qu’est-ce que la maturité numérique selon Kane et al. (2015)? </a:t>
            </a:r>
            <a:endParaRPr/>
          </a:p>
          <a:p>
            <a:pPr indent="-314325" lvl="1" marL="914400" rtl="0">
              <a:spcBef>
                <a:spcPts val="0"/>
              </a:spcBef>
              <a:spcAft>
                <a:spcPts val="0"/>
              </a:spcAft>
              <a:buSzPts val="1350"/>
              <a:buChar char="■"/>
            </a:pPr>
            <a:r>
              <a:rPr lang="fr-CA"/>
              <a:t>Une d</a:t>
            </a:r>
            <a:r>
              <a:rPr lang="fr-CA"/>
              <a:t>istance à un idéal?</a:t>
            </a:r>
            <a:endParaRPr/>
          </a:p>
          <a:p>
            <a:pPr indent="-330200" lvl="2" marL="1371600" rtl="0">
              <a:spcBef>
                <a:spcPts val="0"/>
              </a:spcBef>
              <a:spcAft>
                <a:spcPts val="0"/>
              </a:spcAft>
              <a:buSzPts val="1600"/>
              <a:buChar char="■"/>
            </a:pPr>
            <a:r>
              <a:rPr lang="fr-CA" sz="1600"/>
              <a:t>distance to “an ideal organization transformed by digital technologies and capabilities that improve processes, engage talent across the organization, and drive new and value-generating business models” ( p. 5)</a:t>
            </a:r>
            <a:endParaRPr sz="1600"/>
          </a:p>
          <a:p>
            <a:pPr indent="-314325" lvl="1" marL="914400" rtl="0">
              <a:spcBef>
                <a:spcPts val="0"/>
              </a:spcBef>
              <a:spcAft>
                <a:spcPts val="0"/>
              </a:spcAft>
              <a:buSzPts val="1350"/>
              <a:buChar char="■"/>
            </a:pPr>
            <a:r>
              <a:rPr lang="fr-CA"/>
              <a:t>Une capacité?</a:t>
            </a:r>
            <a:endParaRPr/>
          </a:p>
          <a:p>
            <a:pPr indent="-314325" lvl="2" marL="1371600" rtl="0">
              <a:spcBef>
                <a:spcPts val="0"/>
              </a:spcBef>
              <a:spcAft>
                <a:spcPts val="0"/>
              </a:spcAft>
              <a:buSzPts val="1350"/>
              <a:buChar char="■"/>
            </a:pPr>
            <a:r>
              <a:rPr lang="fr-CA" sz="1600"/>
              <a:t>“the ability to digitally reimagine the business” (p. 3)</a:t>
            </a:r>
            <a:endParaRPr sz="1600"/>
          </a:p>
          <a:p>
            <a:pPr indent="-330200" lvl="1" marL="914400" rtl="0">
              <a:spcBef>
                <a:spcPts val="0"/>
              </a:spcBef>
              <a:spcAft>
                <a:spcPts val="0"/>
              </a:spcAft>
              <a:buSzPts val="1600"/>
              <a:buChar char="■"/>
            </a:pPr>
            <a:r>
              <a:rPr lang="fr-CA"/>
              <a:t>Un résultat?</a:t>
            </a:r>
            <a:endParaRPr sz="1600"/>
          </a:p>
          <a:p>
            <a:pPr indent="-330200" lvl="2" marL="1371600" rtl="0">
              <a:spcBef>
                <a:spcPts val="0"/>
              </a:spcBef>
              <a:spcAft>
                <a:spcPts val="0"/>
              </a:spcAft>
              <a:buSzPts val="1600"/>
              <a:buChar char="■"/>
            </a:pPr>
            <a:r>
              <a:rPr lang="fr-CA" sz="1600"/>
              <a:t>“an organization where digital has transformed processes, talent engagement and business model” (p. 9)</a:t>
            </a:r>
            <a:endParaRPr sz="1600"/>
          </a:p>
          <a:p>
            <a:pPr indent="0" lvl="0" marL="0" rtl="0">
              <a:lnSpc>
                <a:spcPct val="100000"/>
              </a:lnSpc>
              <a:spcBef>
                <a:spcPts val="1600"/>
              </a:spcBef>
              <a:spcAft>
                <a:spcPts val="0"/>
              </a:spcAft>
              <a:buNone/>
            </a:pPr>
            <a:r>
              <a:t/>
            </a:r>
            <a:endParaRPr sz="600"/>
          </a:p>
          <a:p>
            <a:pPr indent="-323850" lvl="0" marL="457200" rtl="0">
              <a:spcBef>
                <a:spcPts val="2000"/>
              </a:spcBef>
              <a:spcAft>
                <a:spcPts val="0"/>
              </a:spcAft>
              <a:buSzPts val="1500"/>
              <a:buChar char="■"/>
            </a:pPr>
            <a:r>
              <a:rPr lang="fr-CA"/>
              <a:t>Facteur clé de succès (vs. </a:t>
            </a:r>
            <a:r>
              <a:rPr lang="fr-CA" u="sng"/>
              <a:t>impacts</a:t>
            </a:r>
            <a:r>
              <a:rPr lang="fr-CA"/>
              <a:t> vs. </a:t>
            </a:r>
            <a:r>
              <a:rPr lang="fr-CA" u="sng"/>
              <a:t>moteurs</a:t>
            </a:r>
            <a:r>
              <a:rPr lang="fr-CA"/>
              <a:t> vs. </a:t>
            </a:r>
            <a:r>
              <a:rPr lang="fr-CA" u="sng"/>
              <a:t>nature</a:t>
            </a:r>
            <a:r>
              <a:rPr lang="fr-CA"/>
              <a:t>)</a:t>
            </a:r>
            <a:endParaRPr/>
          </a:p>
          <a:p>
            <a:pPr indent="-314325" lvl="1" marL="914400" rtl="0">
              <a:spcBef>
                <a:spcPts val="0"/>
              </a:spcBef>
              <a:spcAft>
                <a:spcPts val="0"/>
              </a:spcAft>
              <a:buSzPts val="1350"/>
              <a:buChar char="■"/>
            </a:pPr>
            <a:r>
              <a:rPr lang="fr-CA"/>
              <a:t>Ex. de FCS mentionés dans l’article: </a:t>
            </a:r>
            <a:r>
              <a:rPr i="1" lang="fr-CA"/>
              <a:t>clear digital strategy, employee skills, culture (taking risks), a focus on transforming the business</a:t>
            </a:r>
            <a:r>
              <a:rPr lang="fr-CA"/>
              <a:t>,.. </a:t>
            </a:r>
            <a:endParaRPr/>
          </a:p>
          <a:p>
            <a:pPr indent="0" lvl="0" marL="0" marR="0" rtl="0" algn="l">
              <a:lnSpc>
                <a:spcPct val="115000"/>
              </a:lnSpc>
              <a:spcBef>
                <a:spcPts val="1600"/>
              </a:spcBef>
              <a:spcAft>
                <a:spcPts val="1600"/>
              </a:spcAft>
              <a:buNone/>
            </a:pPr>
            <a:br>
              <a:rPr lang="fr-CA"/>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2"/>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462" name="Google Shape;462;p62"/>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Ma définition de la transformation numérique</a:t>
            </a:r>
            <a:endParaRPr/>
          </a:p>
        </p:txBody>
      </p:sp>
      <p:sp>
        <p:nvSpPr>
          <p:cNvPr id="463" name="Google Shape;463;p62"/>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0" lvl="0" marL="0" rtl="0">
              <a:spcBef>
                <a:spcPts val="2000"/>
              </a:spcBef>
              <a:spcAft>
                <a:spcPts val="0"/>
              </a:spcAft>
              <a:buNone/>
            </a:pPr>
            <a:r>
              <a:rPr lang="fr-CA"/>
              <a:t>(pour l’instant!)</a:t>
            </a:r>
            <a:endParaRPr/>
          </a:p>
          <a:p>
            <a:pPr indent="0" lvl="0" marL="0" rtl="0">
              <a:spcBef>
                <a:spcPts val="2000"/>
              </a:spcBef>
              <a:spcAft>
                <a:spcPts val="0"/>
              </a:spcAft>
              <a:buNone/>
            </a:pPr>
            <a:r>
              <a:rPr i="1" lang="fr-CA"/>
              <a:t>We view digital transformation as an ongoing process of leveraging digital technologies to develop new capabilities, processes, products, or business models in order to meet a changing set of customer expectations and to cope with an increasingly fast-changing, IT-dependent, and globally scaled competitive environment.</a:t>
            </a:r>
            <a:endParaRPr i="1"/>
          </a:p>
          <a:p>
            <a:pPr indent="0" lvl="0" marL="0">
              <a:spcBef>
                <a:spcPts val="2000"/>
              </a:spcBef>
              <a:spcAft>
                <a:spcPts val="1600"/>
              </a:spcAft>
              <a:buNone/>
            </a:pPr>
            <a:br>
              <a:rPr i="1" lang="fr-CA"/>
            </a:br>
            <a:r>
              <a:rPr lang="fr-CA"/>
              <a:t>(extrait du cas La Presse, teaching notes)</a:t>
            </a:r>
            <a:br>
              <a:rPr lang="fr-CA"/>
            </a:b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fr-CA"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469" name="Google Shape;469;p63"/>
          <p:cNvPicPr preferRelativeResize="0"/>
          <p:nvPr/>
        </p:nvPicPr>
        <p:blipFill>
          <a:blip r:embed="rId3">
            <a:alphaModFix/>
          </a:blip>
          <a:stretch>
            <a:fillRect/>
          </a:stretch>
        </p:blipFill>
        <p:spPr>
          <a:xfrm>
            <a:off x="707325" y="508375"/>
            <a:ext cx="4370749" cy="5302900"/>
          </a:xfrm>
          <a:prstGeom prst="rect">
            <a:avLst/>
          </a:prstGeom>
          <a:noFill/>
          <a:ln>
            <a:noFill/>
          </a:ln>
        </p:spPr>
      </p:pic>
      <p:pic>
        <p:nvPicPr>
          <p:cNvPr id="470" name="Google Shape;470;p63"/>
          <p:cNvPicPr preferRelativeResize="0"/>
          <p:nvPr/>
        </p:nvPicPr>
        <p:blipFill>
          <a:blip r:embed="rId4">
            <a:alphaModFix/>
          </a:blip>
          <a:stretch>
            <a:fillRect/>
          </a:stretch>
        </p:blipFill>
        <p:spPr>
          <a:xfrm>
            <a:off x="5706074" y="152400"/>
            <a:ext cx="2901025" cy="2944700"/>
          </a:xfrm>
          <a:prstGeom prst="rect">
            <a:avLst/>
          </a:prstGeom>
          <a:noFill/>
          <a:ln>
            <a:noFill/>
          </a:ln>
        </p:spPr>
      </p:pic>
      <p:pic>
        <p:nvPicPr>
          <p:cNvPr id="471" name="Google Shape;471;p63"/>
          <p:cNvPicPr preferRelativeResize="0"/>
          <p:nvPr/>
        </p:nvPicPr>
        <p:blipFill>
          <a:blip r:embed="rId5">
            <a:alphaModFix/>
          </a:blip>
          <a:stretch>
            <a:fillRect/>
          </a:stretch>
        </p:blipFill>
        <p:spPr>
          <a:xfrm>
            <a:off x="5706076" y="3283800"/>
            <a:ext cx="2901025" cy="3048630"/>
          </a:xfrm>
          <a:prstGeom prst="rect">
            <a:avLst/>
          </a:prstGeom>
          <a:noFill/>
          <a:ln>
            <a:noFill/>
          </a:ln>
        </p:spPr>
      </p:pic>
      <p:sp>
        <p:nvSpPr>
          <p:cNvPr id="472" name="Google Shape;472;p63"/>
          <p:cNvSpPr txBox="1"/>
          <p:nvPr/>
        </p:nvSpPr>
        <p:spPr>
          <a:xfrm>
            <a:off x="0" y="6384750"/>
            <a:ext cx="7203600" cy="357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fr-CA" sz="1100" u="sng">
                <a:solidFill>
                  <a:schemeClr val="accent5"/>
                </a:solidFill>
                <a:hlinkClick r:id="rId6"/>
              </a:rPr>
              <a:t>http://www.itworldcanada.com/slideshow/top-10-digital-transformation-projects-of-canadas-top-employers</a:t>
            </a:r>
            <a:r>
              <a:rPr lang="fr-CA" sz="1100"/>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675" y="1064800"/>
            <a:ext cx="7860900" cy="47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CA" sz="3200">
                <a:latin typeface="Rokkitt"/>
                <a:ea typeface="Rokkitt"/>
                <a:cs typeface="Rokkitt"/>
                <a:sym typeface="Rokkitt"/>
              </a:rPr>
              <a:t>Mais avant, penchons nous sur la question suivante…</a:t>
            </a:r>
            <a:endParaRPr sz="3200">
              <a:latin typeface="Rokkitt"/>
              <a:ea typeface="Rokkitt"/>
              <a:cs typeface="Rokkitt"/>
              <a:sym typeface="Rokkitt"/>
            </a:endParaRPr>
          </a:p>
          <a:p>
            <a:pPr indent="0" lvl="0" marL="0" rtl="0" algn="l">
              <a:spcBef>
                <a:spcPts val="0"/>
              </a:spcBef>
              <a:spcAft>
                <a:spcPts val="0"/>
              </a:spcAft>
              <a:buNone/>
            </a:pPr>
            <a:r>
              <a:t/>
            </a:r>
            <a:endParaRPr sz="3200">
              <a:latin typeface="Rokkitt"/>
              <a:ea typeface="Rokkitt"/>
              <a:cs typeface="Rokkitt"/>
              <a:sym typeface="Rokkitt"/>
            </a:endParaRPr>
          </a:p>
          <a:p>
            <a:pPr indent="0" lvl="0" marL="0" rtl="0" algn="l">
              <a:spcBef>
                <a:spcPts val="0"/>
              </a:spcBef>
              <a:spcAft>
                <a:spcPts val="0"/>
              </a:spcAft>
              <a:buNone/>
            </a:pPr>
            <a:r>
              <a:rPr b="1" lang="fr-CA" sz="3200">
                <a:latin typeface="Rokkitt"/>
                <a:ea typeface="Rokkitt"/>
                <a:cs typeface="Rokkitt"/>
                <a:sym typeface="Rokkitt"/>
              </a:rPr>
              <a:t>Comment définir ce qu’est la transformation numérique?</a:t>
            </a:r>
            <a:endParaRPr b="1" sz="3200">
              <a:latin typeface="Rokkitt"/>
              <a:ea typeface="Rokkitt"/>
              <a:cs typeface="Rokkitt"/>
              <a:sym typeface="Rokkitt"/>
            </a:endParaRPr>
          </a:p>
          <a:p>
            <a:pPr indent="0" lvl="0" marL="0" rtl="0" algn="l">
              <a:spcBef>
                <a:spcPts val="0"/>
              </a:spcBef>
              <a:spcAft>
                <a:spcPts val="0"/>
              </a:spcAft>
              <a:buNone/>
            </a:pPr>
            <a:r>
              <a:t/>
            </a:r>
            <a:endParaRPr sz="3200">
              <a:latin typeface="Rokkitt"/>
              <a:ea typeface="Rokkitt"/>
              <a:cs typeface="Rokkitt"/>
              <a:sym typeface="Rokkitt"/>
            </a:endParaRPr>
          </a:p>
          <a:p>
            <a:pPr indent="0" lvl="0" marL="0" rtl="0" algn="l">
              <a:spcBef>
                <a:spcPts val="0"/>
              </a:spcBef>
              <a:spcAft>
                <a:spcPts val="0"/>
              </a:spcAft>
              <a:buNone/>
            </a:pPr>
            <a:r>
              <a:t/>
            </a:r>
            <a:endParaRPr sz="3200">
              <a:latin typeface="Rokkitt"/>
              <a:ea typeface="Rokkitt"/>
              <a:cs typeface="Rokkitt"/>
              <a:sym typeface="Rokkitt"/>
            </a:endParaRPr>
          </a:p>
          <a:p>
            <a:pPr indent="0" lvl="0" marL="0" rtl="0" algn="l">
              <a:spcBef>
                <a:spcPts val="0"/>
              </a:spcBef>
              <a:spcAft>
                <a:spcPts val="0"/>
              </a:spcAft>
              <a:buNone/>
            </a:pPr>
            <a:r>
              <a:t/>
            </a:r>
            <a:endParaRPr sz="3200">
              <a:latin typeface="Rokkitt"/>
              <a:ea typeface="Rokkitt"/>
              <a:cs typeface="Rokkitt"/>
              <a:sym typeface="Rokkitt"/>
            </a:endParaRPr>
          </a:p>
          <a:p>
            <a:pPr indent="0" lvl="0" marL="0" rtl="0" algn="l">
              <a:spcBef>
                <a:spcPts val="0"/>
              </a:spcBef>
              <a:spcAft>
                <a:spcPts val="0"/>
              </a:spcAft>
              <a:buNone/>
            </a:pPr>
            <a:r>
              <a:t/>
            </a:r>
            <a:endParaRPr sz="3200">
              <a:latin typeface="Rokkitt"/>
              <a:ea typeface="Rokkitt"/>
              <a:cs typeface="Rokkitt"/>
              <a:sym typeface="Rokkitt"/>
            </a:endParaRPr>
          </a:p>
          <a:p>
            <a:pPr indent="0" lvl="0" marL="0" algn="l">
              <a:spcBef>
                <a:spcPts val="0"/>
              </a:spcBef>
              <a:spcAft>
                <a:spcPts val="0"/>
              </a:spcAft>
              <a:buNone/>
            </a:pPr>
            <a:r>
              <a:t/>
            </a:r>
            <a:endParaRPr sz="3200">
              <a:latin typeface="Rokkitt"/>
              <a:ea typeface="Rokkitt"/>
              <a:cs typeface="Rokkitt"/>
              <a:sym typeface="Rokkitt"/>
            </a:endParaRPr>
          </a:p>
        </p:txBody>
      </p:sp>
      <p:sp>
        <p:nvSpPr>
          <p:cNvPr id="110" name="Google Shape;110;p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100"/>
              <a:buFont typeface="Arial"/>
              <a:buNone/>
            </a:pPr>
            <a:fld id="{00000000-1234-1234-1234-123412341234}" type="slidenum">
              <a:rPr lang="fr-CA"/>
              <a:t>‹#›</a:t>
            </a:fld>
            <a:endParaRPr/>
          </a:p>
        </p:txBody>
      </p:sp>
      <p:pic>
        <p:nvPicPr>
          <p:cNvPr id="111" name="Google Shape;111;p19"/>
          <p:cNvPicPr preferRelativeResize="0"/>
          <p:nvPr/>
        </p:nvPicPr>
        <p:blipFill>
          <a:blip r:embed="rId3">
            <a:alphaModFix/>
          </a:blip>
          <a:stretch>
            <a:fillRect/>
          </a:stretch>
        </p:blipFill>
        <p:spPr>
          <a:xfrm>
            <a:off x="3448050" y="4285988"/>
            <a:ext cx="2247900" cy="2028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4"/>
          <p:cNvSpPr txBox="1"/>
          <p:nvPr>
            <p:ph type="title"/>
          </p:nvPr>
        </p:nvSpPr>
        <p:spPr>
          <a:xfrm>
            <a:off x="311725" y="667900"/>
            <a:ext cx="3706500" cy="3345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fr-CA"/>
              <a:t>Apprentissages</a:t>
            </a:r>
            <a:endParaRPr/>
          </a:p>
        </p:txBody>
      </p:sp>
      <p:sp>
        <p:nvSpPr>
          <p:cNvPr id="478" name="Google Shape;478;p6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fr-CA">
                <a:solidFill>
                  <a:schemeClr val="dk2"/>
                </a:solidFill>
              </a:rPr>
              <a:t>‹#›</a:t>
            </a:fld>
            <a:endParaRPr>
              <a:solidFill>
                <a:schemeClr val="dk2"/>
              </a:solidFill>
            </a:endParaRPr>
          </a:p>
        </p:txBody>
      </p:sp>
      <p:sp>
        <p:nvSpPr>
          <p:cNvPr id="479" name="Google Shape;479;p64"/>
          <p:cNvSpPr txBox="1"/>
          <p:nvPr>
            <p:ph idx="1" type="body"/>
          </p:nvPr>
        </p:nvSpPr>
        <p:spPr>
          <a:xfrm>
            <a:off x="4500200" y="591700"/>
            <a:ext cx="4568100" cy="5969100"/>
          </a:xfrm>
          <a:prstGeom prst="rect">
            <a:avLst/>
          </a:prstGeom>
        </p:spPr>
        <p:txBody>
          <a:bodyPr anchorCtr="0" anchor="t" bIns="91425" lIns="91425" spcFirstLastPara="1" rIns="91425" wrap="square" tIns="91425">
            <a:noAutofit/>
          </a:bodyPr>
          <a:lstStyle/>
          <a:p>
            <a:pPr indent="0" lvl="0" marL="0" rtl="0">
              <a:spcBef>
                <a:spcPts val="1200"/>
              </a:spcBef>
              <a:spcAft>
                <a:spcPts val="0"/>
              </a:spcAft>
              <a:buNone/>
            </a:pPr>
            <a:r>
              <a:rPr lang="fr-CA" sz="1800">
                <a:latin typeface="Rokkitt"/>
                <a:ea typeface="Rokkitt"/>
                <a:cs typeface="Rokkitt"/>
                <a:sym typeface="Rokkitt"/>
              </a:rPr>
              <a:t>À la fin de ce cours, vous devez être capable..</a:t>
            </a:r>
            <a:endParaRPr sz="1800">
              <a:latin typeface="Rokkitt"/>
              <a:ea typeface="Rokkitt"/>
              <a:cs typeface="Rokkitt"/>
              <a:sym typeface="Rokkitt"/>
            </a:endParaRPr>
          </a:p>
          <a:p>
            <a:pPr indent="-257175" lvl="0" marL="228600" rtl="0">
              <a:spcBef>
                <a:spcPts val="1600"/>
              </a:spcBef>
              <a:spcAft>
                <a:spcPts val="0"/>
              </a:spcAft>
              <a:buClr>
                <a:schemeClr val="accent1"/>
              </a:buClr>
              <a:buSzPts val="1800"/>
              <a:buFont typeface="Noto Sans Symbols"/>
              <a:buAutoNum type="arabicPeriod"/>
            </a:pPr>
            <a:r>
              <a:rPr lang="fr-CA" sz="1800">
                <a:latin typeface="Rokkitt"/>
                <a:ea typeface="Rokkitt"/>
                <a:cs typeface="Rokkitt"/>
                <a:sym typeface="Rokkitt"/>
              </a:rPr>
              <a:t>de contextualiser le </a:t>
            </a:r>
            <a:r>
              <a:rPr lang="fr-CA" sz="1800">
                <a:latin typeface="Rokkitt"/>
                <a:ea typeface="Rokkitt"/>
                <a:cs typeface="Rokkitt"/>
                <a:sym typeface="Rokkitt"/>
              </a:rPr>
              <a:t>phénomène</a:t>
            </a:r>
            <a:r>
              <a:rPr lang="fr-CA" sz="1800">
                <a:latin typeface="Rokkitt"/>
                <a:ea typeface="Rokkitt"/>
                <a:cs typeface="Rokkitt"/>
                <a:sym typeface="Rokkitt"/>
              </a:rPr>
              <a:t> de transformation numérique en rapport aux révolutions industrielles</a:t>
            </a:r>
            <a:endParaRPr sz="1800">
              <a:latin typeface="Rokkitt"/>
              <a:ea typeface="Rokkitt"/>
              <a:cs typeface="Rokkitt"/>
              <a:sym typeface="Rokkitt"/>
            </a:endParaRPr>
          </a:p>
          <a:p>
            <a:pPr indent="-257175" lvl="0" marL="228600" rtl="0">
              <a:spcBef>
                <a:spcPts val="1600"/>
              </a:spcBef>
              <a:spcAft>
                <a:spcPts val="0"/>
              </a:spcAft>
              <a:buClr>
                <a:schemeClr val="accent1"/>
              </a:buClr>
              <a:buSzPts val="1800"/>
              <a:buFont typeface="Noto Sans Symbols"/>
              <a:buAutoNum type="arabicPeriod"/>
            </a:pPr>
            <a:r>
              <a:rPr lang="fr-CA" sz="1800">
                <a:latin typeface="Rokkitt"/>
                <a:ea typeface="Rokkitt"/>
                <a:cs typeface="Rokkitt"/>
                <a:sym typeface="Rokkitt"/>
              </a:rPr>
              <a:t>d'identifier ce qui différencient les technologies du deuxième âge de la machine des technologies du premier âge de la machine</a:t>
            </a:r>
            <a:endParaRPr sz="1800">
              <a:latin typeface="Rokkitt"/>
              <a:ea typeface="Rokkitt"/>
              <a:cs typeface="Rokkitt"/>
              <a:sym typeface="Rokkitt"/>
            </a:endParaRPr>
          </a:p>
          <a:p>
            <a:pPr indent="-257175" lvl="0" marL="228600" rtl="0">
              <a:spcBef>
                <a:spcPts val="1600"/>
              </a:spcBef>
              <a:spcAft>
                <a:spcPts val="0"/>
              </a:spcAft>
              <a:buClr>
                <a:schemeClr val="accent1"/>
              </a:buClr>
              <a:buSzPts val="1800"/>
              <a:buFont typeface="Noto Sans Symbols"/>
              <a:buAutoNum type="arabicPeriod"/>
            </a:pPr>
            <a:r>
              <a:rPr lang="fr-CA" sz="1800">
                <a:latin typeface="Rokkitt"/>
                <a:ea typeface="Rokkitt"/>
                <a:cs typeface="Rokkitt"/>
                <a:sym typeface="Rokkitt"/>
              </a:rPr>
              <a:t>de différencier la transformation numérique de ses impacts et de ce qui la stimule (moteurs) et la rend efficace (facteurs clés de succès)</a:t>
            </a:r>
            <a:endParaRPr sz="1800">
              <a:latin typeface="Rokkitt"/>
              <a:ea typeface="Rokkitt"/>
              <a:cs typeface="Rokkitt"/>
              <a:sym typeface="Rokkitt"/>
            </a:endParaRPr>
          </a:p>
          <a:p>
            <a:pPr indent="-257175" lvl="0" marL="228600" rtl="0">
              <a:spcBef>
                <a:spcPts val="1600"/>
              </a:spcBef>
              <a:spcAft>
                <a:spcPts val="1600"/>
              </a:spcAft>
              <a:buClr>
                <a:schemeClr val="accent1"/>
              </a:buClr>
              <a:buSzPts val="1800"/>
              <a:buFont typeface="Noto Sans Symbols"/>
              <a:buAutoNum type="arabicPeriod"/>
            </a:pPr>
            <a:r>
              <a:rPr lang="fr-CA" sz="1800">
                <a:latin typeface="Rokkitt"/>
                <a:ea typeface="Rokkitt"/>
                <a:cs typeface="Rokkitt"/>
                <a:sym typeface="Rokkitt"/>
              </a:rPr>
              <a:t>de communiquer votre compréhension de ce que sont la transformation numérique, l'innovation numérique, et la maturité numérique.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2286000" y="3124200"/>
            <a:ext cx="5638800" cy="13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CA" sz="3200">
                <a:latin typeface="Rokkitt"/>
                <a:ea typeface="Rokkitt"/>
                <a:cs typeface="Rokkitt"/>
                <a:sym typeface="Rokkitt"/>
              </a:rPr>
              <a:t>Description du cours</a:t>
            </a:r>
            <a:endParaRPr/>
          </a:p>
        </p:txBody>
      </p:sp>
      <p:sp>
        <p:nvSpPr>
          <p:cNvPr id="117" name="Google Shape;117;p20"/>
          <p:cNvSpPr txBox="1"/>
          <p:nvPr>
            <p:ph idx="12" type="sldNum"/>
          </p:nvPr>
        </p:nvSpPr>
        <p:spPr>
          <a:xfrm>
            <a:off x="8305800" y="6248774"/>
            <a:ext cx="554100" cy="365100"/>
          </a:xfrm>
          <a:prstGeom prst="rect">
            <a:avLst/>
          </a:prstGeom>
        </p:spPr>
        <p:txBody>
          <a:bodyPr anchorCtr="0" anchor="ctr"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fr-CA" sz="1400">
                <a:solidFill>
                  <a:schemeClr val="lt1"/>
                </a:solidFill>
                <a:latin typeface="Times New Roman"/>
                <a:ea typeface="Times New Roman"/>
                <a:cs typeface="Times New Roman"/>
                <a:sym typeface="Times New Roman"/>
              </a:rPr>
              <a:t>‹#›</a:t>
            </a:fld>
            <a:endParaRPr sz="14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Objectifs du cours</a:t>
            </a:r>
            <a:endParaRPr/>
          </a:p>
        </p:txBody>
      </p:sp>
      <p:sp>
        <p:nvSpPr>
          <p:cNvPr id="123" name="Google Shape;123;p21"/>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342900" lvl="0" marL="457200" rtl="0">
              <a:spcBef>
                <a:spcPts val="2000"/>
              </a:spcBef>
              <a:spcAft>
                <a:spcPts val="0"/>
              </a:spcAft>
              <a:buSzPts val="1800"/>
              <a:buAutoNum type="arabicPeriod"/>
            </a:pPr>
            <a:r>
              <a:rPr lang="fr-CA" sz="1800"/>
              <a:t>C</a:t>
            </a:r>
            <a:r>
              <a:rPr lang="fr-CA" sz="1800"/>
              <a:t>omprendre la </a:t>
            </a:r>
            <a:r>
              <a:rPr b="1" lang="fr-CA" sz="1800"/>
              <a:t>nature</a:t>
            </a:r>
            <a:r>
              <a:rPr lang="fr-CA" sz="1800"/>
              <a:t> des transformations numériques, les </a:t>
            </a:r>
            <a:r>
              <a:rPr b="1" lang="fr-CA" sz="1800"/>
              <a:t>dynamiques</a:t>
            </a:r>
            <a:r>
              <a:rPr lang="fr-CA" sz="1800"/>
              <a:t> à l'œuvre lors de ces transformations, et leurs </a:t>
            </a:r>
            <a:r>
              <a:rPr b="1" lang="fr-CA" sz="1800"/>
              <a:t>conséquences</a:t>
            </a:r>
            <a:r>
              <a:rPr lang="fr-CA" sz="1800"/>
              <a:t> sur les individus, organisations, et industries.</a:t>
            </a:r>
            <a:endParaRPr sz="1800"/>
          </a:p>
          <a:p>
            <a:pPr indent="-342900" lvl="0" marL="457200" rtl="0">
              <a:spcBef>
                <a:spcPts val="2000"/>
              </a:spcBef>
              <a:spcAft>
                <a:spcPts val="0"/>
              </a:spcAft>
              <a:buSzPts val="1800"/>
              <a:buAutoNum type="arabicPeriod"/>
            </a:pPr>
            <a:r>
              <a:rPr lang="fr-CA" sz="1800"/>
              <a:t>Interpréter, synthétiser, et mettre en perspective les </a:t>
            </a:r>
            <a:r>
              <a:rPr b="1" lang="fr-CA" sz="1800"/>
              <a:t>connaissances actuelles</a:t>
            </a:r>
            <a:r>
              <a:rPr lang="fr-CA" sz="1800"/>
              <a:t> portant sur la transformation numérique des organisations. </a:t>
            </a:r>
            <a:endParaRPr sz="1800"/>
          </a:p>
          <a:p>
            <a:pPr indent="-342900" lvl="0" marL="457200" rtl="0">
              <a:spcBef>
                <a:spcPts val="2000"/>
              </a:spcBef>
              <a:spcAft>
                <a:spcPts val="0"/>
              </a:spcAft>
              <a:buSzPts val="1800"/>
              <a:buAutoNum type="arabicPeriod"/>
            </a:pPr>
            <a:r>
              <a:rPr lang="fr-CA" sz="1800"/>
              <a:t>Maîtriser un ensemble </a:t>
            </a:r>
            <a:r>
              <a:rPr b="1" lang="fr-CA" sz="1800"/>
              <a:t>d’outils</a:t>
            </a:r>
            <a:r>
              <a:rPr lang="fr-CA" sz="1800"/>
              <a:t> et de </a:t>
            </a:r>
            <a:r>
              <a:rPr b="1" lang="fr-CA" sz="1800"/>
              <a:t>modèles d’analyse</a:t>
            </a:r>
            <a:r>
              <a:rPr lang="fr-CA" sz="1800"/>
              <a:t> permettant de conseiller les organisations en transformation numérique.</a:t>
            </a:r>
            <a:endParaRPr sz="1800"/>
          </a:p>
          <a:p>
            <a:pPr indent="-342900" lvl="0" marL="457200">
              <a:spcBef>
                <a:spcPts val="2000"/>
              </a:spcBef>
              <a:spcAft>
                <a:spcPts val="1000"/>
              </a:spcAft>
              <a:buSzPts val="1800"/>
              <a:buAutoNum type="arabicPeriod"/>
            </a:pPr>
            <a:r>
              <a:rPr lang="fr-CA" sz="1800"/>
              <a:t>Analyser de manière rigoureuse les </a:t>
            </a:r>
            <a:r>
              <a:rPr b="1" lang="fr-CA" sz="1800"/>
              <a:t>opportunités</a:t>
            </a:r>
            <a:r>
              <a:rPr lang="fr-CA" sz="1800"/>
              <a:t> de transformation rendues possibles par de nouvelles solutions technologiques ou par la nouvelle exploitation de technologies existantes. </a:t>
            </a:r>
            <a:endParaRPr sz="1800"/>
          </a:p>
        </p:txBody>
      </p:sp>
      <p:sp>
        <p:nvSpPr>
          <p:cNvPr id="124" name="Google Shape;124;p21"/>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130" name="Google Shape;130;p22"/>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Mes attentes</a:t>
            </a:r>
            <a:endParaRPr/>
          </a:p>
        </p:txBody>
      </p:sp>
      <p:sp>
        <p:nvSpPr>
          <p:cNvPr id="131" name="Google Shape;131;p22"/>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342900" lvl="0" marL="457200" rtl="0">
              <a:spcBef>
                <a:spcPts val="2000"/>
              </a:spcBef>
              <a:spcAft>
                <a:spcPts val="0"/>
              </a:spcAft>
              <a:buSzPts val="1800"/>
              <a:buChar char="■"/>
            </a:pPr>
            <a:r>
              <a:rPr lang="fr-CA" sz="1800"/>
              <a:t>Être</a:t>
            </a:r>
            <a:r>
              <a:rPr lang="fr-CA" sz="1800"/>
              <a:t> </a:t>
            </a:r>
            <a:r>
              <a:rPr b="1" lang="fr-CA" sz="1800"/>
              <a:t>intéressés</a:t>
            </a:r>
            <a:r>
              <a:rPr lang="fr-CA" sz="1800"/>
              <a:t> et </a:t>
            </a:r>
            <a:r>
              <a:rPr b="1" lang="fr-CA" sz="1800"/>
              <a:t>motivés</a:t>
            </a:r>
            <a:r>
              <a:rPr lang="fr-CA" sz="1800"/>
              <a:t> à apprendre</a:t>
            </a:r>
            <a:endParaRPr sz="1800"/>
          </a:p>
          <a:p>
            <a:pPr indent="-342900" lvl="0" marL="457200" rtl="0">
              <a:spcBef>
                <a:spcPts val="2000"/>
              </a:spcBef>
              <a:spcAft>
                <a:spcPts val="0"/>
              </a:spcAft>
              <a:buSzPts val="1800"/>
              <a:buChar char="■"/>
            </a:pPr>
            <a:r>
              <a:rPr lang="fr-CA" sz="1800"/>
              <a:t>Être</a:t>
            </a:r>
            <a:r>
              <a:rPr lang="fr-CA" sz="1800"/>
              <a:t> </a:t>
            </a:r>
            <a:r>
              <a:rPr b="1" lang="fr-CA" sz="1800"/>
              <a:t>préparés</a:t>
            </a:r>
            <a:r>
              <a:rPr lang="fr-CA" sz="1800"/>
              <a:t> pour le cours: lecture des textes et cas assignés et avoir des éléments de réponse aux questions de préparation</a:t>
            </a:r>
            <a:endParaRPr sz="1800"/>
          </a:p>
          <a:p>
            <a:pPr indent="-342900" lvl="0" marL="457200" rtl="0">
              <a:spcBef>
                <a:spcPts val="2000"/>
              </a:spcBef>
              <a:spcAft>
                <a:spcPts val="0"/>
              </a:spcAft>
              <a:buSzPts val="1800"/>
              <a:buChar char="■"/>
            </a:pPr>
            <a:r>
              <a:rPr lang="fr-CA" sz="1800"/>
              <a:t>Avoir une </a:t>
            </a:r>
            <a:r>
              <a:rPr b="1" lang="fr-CA" sz="1800"/>
              <a:t>attitude</a:t>
            </a:r>
            <a:r>
              <a:rPr lang="fr-CA" sz="1800"/>
              <a:t> positive (e.g., écoute, contribution, critiques constructives) avec les membres de la classe (prof + élèves)</a:t>
            </a:r>
            <a:endParaRPr sz="1800"/>
          </a:p>
          <a:p>
            <a:pPr indent="-342900" lvl="0" marL="457200" rtl="0">
              <a:spcBef>
                <a:spcPts val="2000"/>
              </a:spcBef>
              <a:spcAft>
                <a:spcPts val="1000"/>
              </a:spcAft>
              <a:buSzPts val="1800"/>
              <a:buChar char="■"/>
            </a:pPr>
            <a:r>
              <a:rPr lang="fr-CA" sz="1800"/>
              <a:t>Etre a l’heure</a:t>
            </a:r>
            <a:br>
              <a:rPr lang="fr-CA" sz="1800"/>
            </a:b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fr-CA"/>
              <a:t>‹#›</a:t>
            </a:fld>
            <a:endParaRPr/>
          </a:p>
        </p:txBody>
      </p:sp>
      <p:sp>
        <p:nvSpPr>
          <p:cNvPr id="137" name="Google Shape;137;p23"/>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fr-CA"/>
              <a:t>Approche pédagogique</a:t>
            </a:r>
            <a:endParaRPr/>
          </a:p>
        </p:txBody>
      </p:sp>
      <p:sp>
        <p:nvSpPr>
          <p:cNvPr id="138" name="Google Shape;138;p23"/>
          <p:cNvSpPr txBox="1"/>
          <p:nvPr>
            <p:ph idx="1" type="body"/>
          </p:nvPr>
        </p:nvSpPr>
        <p:spPr>
          <a:xfrm>
            <a:off x="498474" y="1600200"/>
            <a:ext cx="7556400" cy="4145100"/>
          </a:xfrm>
          <a:prstGeom prst="rect">
            <a:avLst/>
          </a:prstGeom>
        </p:spPr>
        <p:txBody>
          <a:bodyPr anchorCtr="0" anchor="t" bIns="91425" lIns="91425" spcFirstLastPara="1" rIns="91425" wrap="square" tIns="91425">
            <a:noAutofit/>
          </a:bodyPr>
          <a:lstStyle/>
          <a:p>
            <a:pPr indent="-323850" lvl="0" marL="457200" rtl="0">
              <a:spcBef>
                <a:spcPts val="2000"/>
              </a:spcBef>
              <a:spcAft>
                <a:spcPts val="0"/>
              </a:spcAft>
              <a:buSzPts val="1500"/>
              <a:buAutoNum type="arabicPeriod"/>
            </a:pPr>
            <a:r>
              <a:rPr lang="fr-CA"/>
              <a:t>L'examen de concepts et de modèles relativement récents issus de la </a:t>
            </a:r>
            <a:r>
              <a:rPr b="1" lang="fr-CA"/>
              <a:t>recherche scientifique</a:t>
            </a:r>
            <a:r>
              <a:rPr lang="fr-CA"/>
              <a:t> et du monde de la </a:t>
            </a:r>
            <a:r>
              <a:rPr b="1" lang="fr-CA"/>
              <a:t>pratique</a:t>
            </a:r>
            <a:endParaRPr b="1"/>
          </a:p>
          <a:p>
            <a:pPr indent="-323850" lvl="0" marL="457200" rtl="0">
              <a:spcBef>
                <a:spcPts val="2000"/>
              </a:spcBef>
              <a:spcAft>
                <a:spcPts val="0"/>
              </a:spcAft>
              <a:buSzPts val="1500"/>
              <a:buAutoNum type="arabicPeriod"/>
            </a:pPr>
            <a:r>
              <a:rPr lang="fr-CA"/>
              <a:t>L'analyse de </a:t>
            </a:r>
            <a:r>
              <a:rPr b="1" lang="fr-CA"/>
              <a:t>situations réelles d'entreprises</a:t>
            </a:r>
            <a:r>
              <a:rPr lang="fr-CA"/>
              <a:t> ayant mis en oeuvre des projets de transformation numérique</a:t>
            </a:r>
            <a:endParaRPr/>
          </a:p>
          <a:p>
            <a:pPr indent="-323850" lvl="0" marL="457200" rtl="0">
              <a:spcBef>
                <a:spcPts val="2000"/>
              </a:spcBef>
              <a:spcAft>
                <a:spcPts val="0"/>
              </a:spcAft>
              <a:buSzPts val="1500"/>
              <a:buAutoNum type="arabicPeriod"/>
            </a:pPr>
            <a:r>
              <a:rPr lang="fr-CA"/>
              <a:t>L’expérimentation d’un environnement de travail </a:t>
            </a:r>
            <a:r>
              <a:rPr b="1" lang="fr-CA"/>
              <a:t>collaboratif</a:t>
            </a:r>
            <a:endParaRPr b="1"/>
          </a:p>
          <a:p>
            <a:pPr indent="-323850" lvl="0" marL="457200">
              <a:spcBef>
                <a:spcPts val="2000"/>
              </a:spcBef>
              <a:spcAft>
                <a:spcPts val="1000"/>
              </a:spcAft>
              <a:buSzPts val="1500"/>
              <a:buAutoNum type="arabicPeriod"/>
            </a:pPr>
            <a:r>
              <a:rPr b="1" lang="fr-CA"/>
              <a:t>Projet</a:t>
            </a:r>
            <a:r>
              <a:rPr lang="fr-CA"/>
              <a:t>: la préparation et la présentation d’une étude de cas réelle ou d’un rapport d’analyse sur la transformation numérique dans un secteur d’activité précis (ex: l’éducation)  (travail de session)</a:t>
            </a:r>
            <a:br>
              <a:rPr lang="fr-CA"/>
            </a:b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